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1" r:id="rId14"/>
    <p:sldId id="272" r:id="rId15"/>
    <p:sldId id="270" r:id="rId16"/>
    <p:sldId id="273" r:id="rId17"/>
    <p:sldId id="274" r:id="rId18"/>
    <p:sldId id="276" r:id="rId19"/>
    <p:sldId id="277" r:id="rId20"/>
    <p:sldId id="278" r:id="rId21"/>
    <p:sldId id="283" r:id="rId22"/>
    <p:sldId id="284" r:id="rId23"/>
    <p:sldId id="279" r:id="rId24"/>
    <p:sldId id="280" r:id="rId25"/>
    <p:sldId id="281" r:id="rId26"/>
    <p:sldId id="282" r:id="rId27"/>
    <p:sldId id="285" r:id="rId28"/>
    <p:sldId id="286" r:id="rId29"/>
    <p:sldId id="26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9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 - 65,0%</c:v>
                </c:pt>
                <c:pt idx="1">
                  <c:v>Налоговые доходы - 22,8 % </c:v>
                </c:pt>
                <c:pt idx="2">
                  <c:v>Неналоговые - 12,2%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</c:v>
                </c:pt>
                <c:pt idx="1">
                  <c:v>22.8</c:v>
                </c:pt>
                <c:pt idx="2">
                  <c:v>12.2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F16288-DD9B-48B2-847E-6F419375A02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D9730D-2661-4970-AB2D-AE77B99D7656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Утвержденные доходы бюджета на 2017 год</a:t>
          </a:r>
          <a:endParaRPr lang="ru-RU" sz="2400" b="1" i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4B4AD57-2987-4D2A-85A2-2CCBE52AEF5E}" type="parTrans" cxnId="{90F947A2-B059-44D5-86EC-724C136C06C2}">
      <dgm:prSet/>
      <dgm:spPr/>
      <dgm:t>
        <a:bodyPr/>
        <a:lstStyle/>
        <a:p>
          <a:endParaRPr lang="ru-RU"/>
        </a:p>
      </dgm:t>
    </dgm:pt>
    <dgm:pt modelId="{DCAD942F-E82E-46ED-8FE8-C5A836DAF066}" type="sibTrans" cxnId="{90F947A2-B059-44D5-86EC-724C136C06C2}">
      <dgm:prSet/>
      <dgm:spPr/>
      <dgm:t>
        <a:bodyPr/>
        <a:lstStyle/>
        <a:p>
          <a:endParaRPr lang="ru-RU"/>
        </a:p>
      </dgm:t>
    </dgm:pt>
    <dgm:pt modelId="{A7A32D67-DEBA-4144-8FEF-7853CB0730A0}">
      <dgm:prSet phldrT="[Текст]"/>
      <dgm:spPr/>
      <dgm:t>
        <a:bodyPr/>
        <a:lstStyle/>
        <a:p>
          <a:r>
            <a:rPr lang="ru-RU" dirty="0" smtClean="0"/>
            <a:t>Налоговые доходы</a:t>
          </a:r>
          <a:endParaRPr lang="ru-RU" dirty="0"/>
        </a:p>
      </dgm:t>
    </dgm:pt>
    <dgm:pt modelId="{189FA158-107F-481D-9AE6-0113D322E62A}" type="parTrans" cxnId="{BF2C23F2-ADD2-4D4A-8C20-54D586D8CBA8}">
      <dgm:prSet/>
      <dgm:spPr/>
      <dgm:t>
        <a:bodyPr/>
        <a:lstStyle/>
        <a:p>
          <a:endParaRPr lang="ru-RU"/>
        </a:p>
      </dgm:t>
    </dgm:pt>
    <dgm:pt modelId="{A2A3E418-8BBD-4663-AB36-2EE32D0F9224}" type="sibTrans" cxnId="{BF2C23F2-ADD2-4D4A-8C20-54D586D8CBA8}">
      <dgm:prSet/>
      <dgm:spPr/>
      <dgm:t>
        <a:bodyPr/>
        <a:lstStyle/>
        <a:p>
          <a:endParaRPr lang="ru-RU"/>
        </a:p>
      </dgm:t>
    </dgm:pt>
    <dgm:pt modelId="{97E961E6-7E29-437F-8E03-01B7CDAD5458}">
      <dgm:prSet phldrT="[Текст]"/>
      <dgm:spPr/>
      <dgm:t>
        <a:bodyPr/>
        <a:lstStyle/>
        <a:p>
          <a:r>
            <a:rPr lang="ru-RU" dirty="0" smtClean="0"/>
            <a:t>Неналоговые доходы</a:t>
          </a:r>
          <a:endParaRPr lang="ru-RU" dirty="0"/>
        </a:p>
      </dgm:t>
    </dgm:pt>
    <dgm:pt modelId="{E87338D1-B9FD-4BDB-B00F-63C765766455}" type="parTrans" cxnId="{7BB248A3-C1B7-430D-85D3-AFA1B5E89C60}">
      <dgm:prSet/>
      <dgm:spPr/>
      <dgm:t>
        <a:bodyPr/>
        <a:lstStyle/>
        <a:p>
          <a:endParaRPr lang="ru-RU"/>
        </a:p>
      </dgm:t>
    </dgm:pt>
    <dgm:pt modelId="{BB635097-6E39-49AD-9AE1-DDB3C6EFBB99}" type="sibTrans" cxnId="{7BB248A3-C1B7-430D-85D3-AFA1B5E89C60}">
      <dgm:prSet/>
      <dgm:spPr/>
      <dgm:t>
        <a:bodyPr/>
        <a:lstStyle/>
        <a:p>
          <a:endParaRPr lang="ru-RU"/>
        </a:p>
      </dgm:t>
    </dgm:pt>
    <dgm:pt modelId="{AC284FB2-EA40-4897-AA07-D0EAE61252B7}">
      <dgm:prSet phldrT="[Текст]"/>
      <dgm:spPr/>
      <dgm:t>
        <a:bodyPr/>
        <a:lstStyle/>
        <a:p>
          <a:r>
            <a:rPr lang="ru-RU" dirty="0" smtClean="0"/>
            <a:t>Безвозмездные поступления</a:t>
          </a:r>
          <a:endParaRPr lang="ru-RU" dirty="0"/>
        </a:p>
      </dgm:t>
    </dgm:pt>
    <dgm:pt modelId="{4C4897E6-0E58-4FF3-95ED-A46B6870C9EB}" type="parTrans" cxnId="{F138A4C8-8F49-45F2-A4AA-DE4336A0C742}">
      <dgm:prSet/>
      <dgm:spPr/>
      <dgm:t>
        <a:bodyPr/>
        <a:lstStyle/>
        <a:p>
          <a:endParaRPr lang="ru-RU"/>
        </a:p>
      </dgm:t>
    </dgm:pt>
    <dgm:pt modelId="{EE02C1D4-21CF-4CB9-9FA1-90C726F51E85}" type="sibTrans" cxnId="{F138A4C8-8F49-45F2-A4AA-DE4336A0C742}">
      <dgm:prSet/>
      <dgm:spPr/>
      <dgm:t>
        <a:bodyPr/>
        <a:lstStyle/>
        <a:p>
          <a:endParaRPr lang="ru-RU"/>
        </a:p>
      </dgm:t>
    </dgm:pt>
    <dgm:pt modelId="{7829C2E4-4F73-4CA9-A85E-BEEA996AFA34}">
      <dgm:prSet phldrT="[Текст]" custT="1"/>
      <dgm:spPr/>
      <dgm:t>
        <a:bodyPr/>
        <a:lstStyle/>
        <a:p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Налог, взимаемый в связи с применением упрощенной системы налогообложения;</a:t>
          </a:r>
        </a:p>
        <a:p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Единый налог на вмененный доход;</a:t>
          </a:r>
        </a:p>
        <a:p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налогообложения;</a:t>
          </a:r>
        </a:p>
        <a:p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Другие налоговые доходы</a:t>
          </a:r>
          <a:endParaRPr lang="ru-RU" sz="1100" i="1" dirty="0">
            <a:latin typeface="Times New Roman" pitchFamily="18" charset="0"/>
            <a:cs typeface="Times New Roman" pitchFamily="18" charset="0"/>
          </a:endParaRPr>
        </a:p>
      </dgm:t>
    </dgm:pt>
    <dgm:pt modelId="{118CFBD4-A228-4FE7-B94C-7FFCC680E309}" type="parTrans" cxnId="{EAB4DDCE-3C5D-41DD-82C5-54148203B19A}">
      <dgm:prSet/>
      <dgm:spPr/>
      <dgm:t>
        <a:bodyPr/>
        <a:lstStyle/>
        <a:p>
          <a:endParaRPr lang="ru-RU"/>
        </a:p>
      </dgm:t>
    </dgm:pt>
    <dgm:pt modelId="{58AE2DB8-136E-4373-91C5-7939E5DD4C54}" type="sibTrans" cxnId="{EAB4DDCE-3C5D-41DD-82C5-54148203B19A}">
      <dgm:prSet/>
      <dgm:spPr/>
      <dgm:t>
        <a:bodyPr/>
        <a:lstStyle/>
        <a:p>
          <a:endParaRPr lang="ru-RU"/>
        </a:p>
      </dgm:t>
    </dgm:pt>
    <dgm:pt modelId="{354A2B8A-3882-4B6E-925B-00C6AF4AE2C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Доходы от использования имущества , находящегося</a:t>
          </a:r>
        </a:p>
        <a:p>
          <a:pPr>
            <a:spcAft>
              <a:spcPts val="0"/>
            </a:spcAft>
          </a:pPr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в государственной и</a:t>
          </a:r>
        </a:p>
        <a:p>
          <a:pPr>
            <a:spcAft>
              <a:spcPts val="0"/>
            </a:spcAft>
          </a:pPr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муниципальной собственности;</a:t>
          </a:r>
        </a:p>
        <a:p>
          <a:pPr>
            <a:spcAft>
              <a:spcPts val="0"/>
            </a:spcAft>
          </a:pPr>
          <a:endParaRPr lang="ru-RU" sz="1100" i="1" dirty="0" smtClean="0">
            <a:latin typeface="Times New Roman" pitchFamily="18" charset="0"/>
            <a:cs typeface="Times New Roman" pitchFamily="18" charset="0"/>
          </a:endParaRPr>
        </a:p>
        <a:p>
          <a:pPr>
            <a:spcAft>
              <a:spcPct val="35000"/>
            </a:spcAft>
          </a:pPr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Доходы от оказания платных услуг;</a:t>
          </a:r>
        </a:p>
        <a:p>
          <a:pPr>
            <a:spcAft>
              <a:spcPct val="35000"/>
            </a:spcAft>
          </a:pPr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Штрафы, санкции, возмещение ущерба;</a:t>
          </a:r>
        </a:p>
        <a:p>
          <a:pPr>
            <a:spcAft>
              <a:spcPct val="35000"/>
            </a:spcAft>
          </a:pPr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Прочие неналоговые доходы.</a:t>
          </a:r>
          <a:endParaRPr lang="ru-RU" sz="1100" i="1" dirty="0">
            <a:latin typeface="Times New Roman" pitchFamily="18" charset="0"/>
            <a:cs typeface="Times New Roman" pitchFamily="18" charset="0"/>
          </a:endParaRPr>
        </a:p>
      </dgm:t>
    </dgm:pt>
    <dgm:pt modelId="{BC5D1176-BB03-491A-834C-47D939E1310B}" type="parTrans" cxnId="{C23CED43-7478-4FCD-AA5B-CFDCAA8DEBC8}">
      <dgm:prSet/>
      <dgm:spPr/>
      <dgm:t>
        <a:bodyPr/>
        <a:lstStyle/>
        <a:p>
          <a:endParaRPr lang="ru-RU"/>
        </a:p>
      </dgm:t>
    </dgm:pt>
    <dgm:pt modelId="{C4C448FE-835A-47B2-A0C0-5D4B3AA9AC1B}" type="sibTrans" cxnId="{C23CED43-7478-4FCD-AA5B-CFDCAA8DEBC8}">
      <dgm:prSet/>
      <dgm:spPr/>
      <dgm:t>
        <a:bodyPr/>
        <a:lstStyle/>
        <a:p>
          <a:endParaRPr lang="ru-RU"/>
        </a:p>
      </dgm:t>
    </dgm:pt>
    <dgm:pt modelId="{AB834221-76CE-42D2-A806-027BD5655186}">
      <dgm:prSet custT="1"/>
      <dgm:spPr/>
      <dgm:t>
        <a:bodyPr/>
        <a:lstStyle/>
        <a:p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Субвенции местным бюджетам на выполнение передаваемых полномочий субъектов Российской Федерации;</a:t>
          </a:r>
        </a:p>
        <a:p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Дотации на выравнивание бюджетной обеспеченности</a:t>
          </a:r>
          <a:endParaRPr lang="ru-RU" sz="1100" i="1" dirty="0">
            <a:latin typeface="Times New Roman" pitchFamily="18" charset="0"/>
            <a:cs typeface="Times New Roman" pitchFamily="18" charset="0"/>
          </a:endParaRPr>
        </a:p>
      </dgm:t>
    </dgm:pt>
    <dgm:pt modelId="{360AB8E2-5E75-4060-9631-75BD9A471A94}" type="parTrans" cxnId="{885B8C23-AF00-45FE-841C-9FBD114D9B03}">
      <dgm:prSet/>
      <dgm:spPr/>
      <dgm:t>
        <a:bodyPr/>
        <a:lstStyle/>
        <a:p>
          <a:endParaRPr lang="ru-RU"/>
        </a:p>
      </dgm:t>
    </dgm:pt>
    <dgm:pt modelId="{36311AF9-500D-4171-8A55-84E013B6EBB7}" type="sibTrans" cxnId="{885B8C23-AF00-45FE-841C-9FBD114D9B03}">
      <dgm:prSet/>
      <dgm:spPr/>
      <dgm:t>
        <a:bodyPr/>
        <a:lstStyle/>
        <a:p>
          <a:endParaRPr lang="ru-RU"/>
        </a:p>
      </dgm:t>
    </dgm:pt>
    <dgm:pt modelId="{1AA28E70-6EE2-45F7-A38C-A0CC80C375CB}" type="pres">
      <dgm:prSet presAssocID="{5AF16288-DD9B-48B2-847E-6F419375A0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C82E4D-F1B0-486F-809D-5DDA63E268C4}" type="pres">
      <dgm:prSet presAssocID="{F2D9730D-2661-4970-AB2D-AE77B99D7656}" presName="hierRoot1" presStyleCnt="0"/>
      <dgm:spPr/>
    </dgm:pt>
    <dgm:pt modelId="{CE7BADEE-DE29-402B-BDBE-FFC2B5F3E2DF}" type="pres">
      <dgm:prSet presAssocID="{F2D9730D-2661-4970-AB2D-AE77B99D7656}" presName="composite" presStyleCnt="0"/>
      <dgm:spPr/>
    </dgm:pt>
    <dgm:pt modelId="{DFAE04E5-8002-4345-A89D-E87594281270}" type="pres">
      <dgm:prSet presAssocID="{F2D9730D-2661-4970-AB2D-AE77B99D7656}" presName="background" presStyleLbl="node0" presStyleIdx="0" presStyleCnt="1"/>
      <dgm:spPr/>
    </dgm:pt>
    <dgm:pt modelId="{F3C2033F-1EBB-458A-8609-DC1261CA96D1}" type="pres">
      <dgm:prSet presAssocID="{F2D9730D-2661-4970-AB2D-AE77B99D7656}" presName="text" presStyleLbl="fgAcc0" presStyleIdx="0" presStyleCnt="1" custScaleX="415780" custScaleY="138914" custLinFactY="-54415" custLinFactNeighborX="3511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F5E94F-7C08-4AF8-9098-7C28D469AF50}" type="pres">
      <dgm:prSet presAssocID="{F2D9730D-2661-4970-AB2D-AE77B99D7656}" presName="hierChild2" presStyleCnt="0"/>
      <dgm:spPr/>
    </dgm:pt>
    <dgm:pt modelId="{97031A8A-67FC-4455-A62B-6FFD377380A5}" type="pres">
      <dgm:prSet presAssocID="{189FA158-107F-481D-9AE6-0113D322E62A}" presName="Name10" presStyleLbl="parChTrans1D2" presStyleIdx="0" presStyleCnt="3"/>
      <dgm:spPr/>
      <dgm:t>
        <a:bodyPr/>
        <a:lstStyle/>
        <a:p>
          <a:endParaRPr lang="ru-RU"/>
        </a:p>
      </dgm:t>
    </dgm:pt>
    <dgm:pt modelId="{9EFFE61B-5E13-4FE8-9645-BEA774772100}" type="pres">
      <dgm:prSet presAssocID="{A7A32D67-DEBA-4144-8FEF-7853CB0730A0}" presName="hierRoot2" presStyleCnt="0"/>
      <dgm:spPr/>
    </dgm:pt>
    <dgm:pt modelId="{7CAE3FEA-995F-44E3-B54E-DC26DB706B88}" type="pres">
      <dgm:prSet presAssocID="{A7A32D67-DEBA-4144-8FEF-7853CB0730A0}" presName="composite2" presStyleCnt="0"/>
      <dgm:spPr/>
    </dgm:pt>
    <dgm:pt modelId="{54997925-1A60-4667-A2E8-CF58EEF46396}" type="pres">
      <dgm:prSet presAssocID="{A7A32D67-DEBA-4144-8FEF-7853CB0730A0}" presName="background2" presStyleLbl="node2" presStyleIdx="0" presStyleCnt="3"/>
      <dgm:spPr/>
    </dgm:pt>
    <dgm:pt modelId="{4331FF96-45C6-4CFF-A895-DCFB735027E2}" type="pres">
      <dgm:prSet presAssocID="{A7A32D67-DEBA-4144-8FEF-7853CB0730A0}" presName="text2" presStyleLbl="fgAcc2" presStyleIdx="0" presStyleCnt="3" custLinFactNeighborX="-14820" custLinFactNeighborY="-204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78ED63-C4CB-4D58-BC77-398D6D9FE797}" type="pres">
      <dgm:prSet presAssocID="{A7A32D67-DEBA-4144-8FEF-7853CB0730A0}" presName="hierChild3" presStyleCnt="0"/>
      <dgm:spPr/>
    </dgm:pt>
    <dgm:pt modelId="{3A85ABC6-6B1B-4828-9F17-C9573AC98EF8}" type="pres">
      <dgm:prSet presAssocID="{118CFBD4-A228-4FE7-B94C-7FFCC680E309}" presName="Name17" presStyleLbl="parChTrans1D3" presStyleIdx="0" presStyleCnt="3"/>
      <dgm:spPr/>
      <dgm:t>
        <a:bodyPr/>
        <a:lstStyle/>
        <a:p>
          <a:endParaRPr lang="ru-RU"/>
        </a:p>
      </dgm:t>
    </dgm:pt>
    <dgm:pt modelId="{6989D16B-E9C5-47BF-A086-C891B3552DC1}" type="pres">
      <dgm:prSet presAssocID="{7829C2E4-4F73-4CA9-A85E-BEEA996AFA34}" presName="hierRoot3" presStyleCnt="0"/>
      <dgm:spPr/>
    </dgm:pt>
    <dgm:pt modelId="{FA53894B-8B5D-465E-A913-BE4C66B18333}" type="pres">
      <dgm:prSet presAssocID="{7829C2E4-4F73-4CA9-A85E-BEEA996AFA34}" presName="composite3" presStyleCnt="0"/>
      <dgm:spPr/>
    </dgm:pt>
    <dgm:pt modelId="{94E41C2A-EE4B-440F-96BE-F00148D39328}" type="pres">
      <dgm:prSet presAssocID="{7829C2E4-4F73-4CA9-A85E-BEEA996AFA34}" presName="background3" presStyleLbl="node3" presStyleIdx="0" presStyleCnt="3"/>
      <dgm:spPr/>
    </dgm:pt>
    <dgm:pt modelId="{53E0EBBD-4E7C-44B7-868B-4C48127D6B76}" type="pres">
      <dgm:prSet presAssocID="{7829C2E4-4F73-4CA9-A85E-BEEA996AFA34}" presName="text3" presStyleLbl="fgAcc3" presStyleIdx="0" presStyleCnt="3" custScaleX="143675" custScaleY="397153" custLinFactNeighborX="-22723" custLinFactNeighborY="-359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CA4B89-E16F-4812-BDB8-5738269E1C2F}" type="pres">
      <dgm:prSet presAssocID="{7829C2E4-4F73-4CA9-A85E-BEEA996AFA34}" presName="hierChild4" presStyleCnt="0"/>
      <dgm:spPr/>
    </dgm:pt>
    <dgm:pt modelId="{A8046701-DCA9-43D6-B35A-A40116B6BDF0}" type="pres">
      <dgm:prSet presAssocID="{E87338D1-B9FD-4BDB-B00F-63C765766455}" presName="Name10" presStyleLbl="parChTrans1D2" presStyleIdx="1" presStyleCnt="3"/>
      <dgm:spPr/>
      <dgm:t>
        <a:bodyPr/>
        <a:lstStyle/>
        <a:p>
          <a:endParaRPr lang="ru-RU"/>
        </a:p>
      </dgm:t>
    </dgm:pt>
    <dgm:pt modelId="{752BE2F7-C024-4AD2-BCE0-C203D5D4462A}" type="pres">
      <dgm:prSet presAssocID="{97E961E6-7E29-437F-8E03-01B7CDAD5458}" presName="hierRoot2" presStyleCnt="0"/>
      <dgm:spPr/>
    </dgm:pt>
    <dgm:pt modelId="{C28F3CD2-84F2-4994-AA2A-F67D48FC2C66}" type="pres">
      <dgm:prSet presAssocID="{97E961E6-7E29-437F-8E03-01B7CDAD5458}" presName="composite2" presStyleCnt="0"/>
      <dgm:spPr/>
    </dgm:pt>
    <dgm:pt modelId="{BFD4D821-DFFA-4D7A-8C2B-D77A9A89F1B3}" type="pres">
      <dgm:prSet presAssocID="{97E961E6-7E29-437F-8E03-01B7CDAD5458}" presName="background2" presStyleLbl="node2" presStyleIdx="1" presStyleCnt="3"/>
      <dgm:spPr/>
    </dgm:pt>
    <dgm:pt modelId="{9EF76A0D-C27B-44EC-8885-044C15433F79}" type="pres">
      <dgm:prSet presAssocID="{97E961E6-7E29-437F-8E03-01B7CDAD5458}" presName="text2" presStyleLbl="fgAcc2" presStyleIdx="1" presStyleCnt="3" custLinFactNeighborX="20762" custLinFactNeighborY="-44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0AC994-F1FA-430C-A171-B58295AF3A6F}" type="pres">
      <dgm:prSet presAssocID="{97E961E6-7E29-437F-8E03-01B7CDAD5458}" presName="hierChild3" presStyleCnt="0"/>
      <dgm:spPr/>
    </dgm:pt>
    <dgm:pt modelId="{B977C832-EFC8-4D62-AC5E-3CE18BAB4D5F}" type="pres">
      <dgm:prSet presAssocID="{BC5D1176-BB03-491A-834C-47D939E1310B}" presName="Name17" presStyleLbl="parChTrans1D3" presStyleIdx="1" presStyleCnt="3"/>
      <dgm:spPr/>
      <dgm:t>
        <a:bodyPr/>
        <a:lstStyle/>
        <a:p>
          <a:endParaRPr lang="ru-RU"/>
        </a:p>
      </dgm:t>
    </dgm:pt>
    <dgm:pt modelId="{19A78621-522A-481B-8898-1AE1062110B7}" type="pres">
      <dgm:prSet presAssocID="{354A2B8A-3882-4B6E-925B-00C6AF4AE2CF}" presName="hierRoot3" presStyleCnt="0"/>
      <dgm:spPr/>
    </dgm:pt>
    <dgm:pt modelId="{ECB42D11-984F-4C2B-9DAA-3F108BECC6AF}" type="pres">
      <dgm:prSet presAssocID="{354A2B8A-3882-4B6E-925B-00C6AF4AE2CF}" presName="composite3" presStyleCnt="0"/>
      <dgm:spPr/>
    </dgm:pt>
    <dgm:pt modelId="{02CA7172-65AB-4871-ACDB-C1CCB92D7730}" type="pres">
      <dgm:prSet presAssocID="{354A2B8A-3882-4B6E-925B-00C6AF4AE2CF}" presName="background3" presStyleLbl="node3" presStyleIdx="1" presStyleCnt="3"/>
      <dgm:spPr/>
    </dgm:pt>
    <dgm:pt modelId="{E575C351-9FB5-4B15-9A2E-D5A9F29A6BD7}" type="pres">
      <dgm:prSet presAssocID="{354A2B8A-3882-4B6E-925B-00C6AF4AE2CF}" presName="text3" presStyleLbl="fgAcc3" presStyleIdx="1" presStyleCnt="3" custScaleX="167480" custScaleY="299995" custLinFactNeighborX="11949" custLinFactNeighborY="-250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3DFB24-CED3-4D61-AB27-9F512C5D816C}" type="pres">
      <dgm:prSet presAssocID="{354A2B8A-3882-4B6E-925B-00C6AF4AE2CF}" presName="hierChild4" presStyleCnt="0"/>
      <dgm:spPr/>
    </dgm:pt>
    <dgm:pt modelId="{A8CB9D4F-9124-4224-BA62-09BD03803C70}" type="pres">
      <dgm:prSet presAssocID="{4C4897E6-0E58-4FF3-95ED-A46B6870C9EB}" presName="Name10" presStyleLbl="parChTrans1D2" presStyleIdx="2" presStyleCnt="3"/>
      <dgm:spPr/>
      <dgm:t>
        <a:bodyPr/>
        <a:lstStyle/>
        <a:p>
          <a:endParaRPr lang="ru-RU"/>
        </a:p>
      </dgm:t>
    </dgm:pt>
    <dgm:pt modelId="{4D4356D0-C229-457F-9FB3-89E54F450C82}" type="pres">
      <dgm:prSet presAssocID="{AC284FB2-EA40-4897-AA07-D0EAE61252B7}" presName="hierRoot2" presStyleCnt="0"/>
      <dgm:spPr/>
    </dgm:pt>
    <dgm:pt modelId="{1DE28F67-52C0-407C-B97E-2DE647261F5A}" type="pres">
      <dgm:prSet presAssocID="{AC284FB2-EA40-4897-AA07-D0EAE61252B7}" presName="composite2" presStyleCnt="0"/>
      <dgm:spPr/>
    </dgm:pt>
    <dgm:pt modelId="{4A9B6F12-F980-4E7F-83FB-A647001847AA}" type="pres">
      <dgm:prSet presAssocID="{AC284FB2-EA40-4897-AA07-D0EAE61252B7}" presName="background2" presStyleLbl="node2" presStyleIdx="2" presStyleCnt="3"/>
      <dgm:spPr/>
    </dgm:pt>
    <dgm:pt modelId="{2AE4F22A-39B7-4B16-BB5F-BEDCC6B90DEE}" type="pres">
      <dgm:prSet presAssocID="{AC284FB2-EA40-4897-AA07-D0EAE61252B7}" presName="text2" presStyleLbl="fgAcc2" presStyleIdx="2" presStyleCnt="3" custLinFactNeighborX="41571" custLinFactNeighborY="-156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0C1A9F-7855-453A-8233-19BE1D9B63ED}" type="pres">
      <dgm:prSet presAssocID="{AC284FB2-EA40-4897-AA07-D0EAE61252B7}" presName="hierChild3" presStyleCnt="0"/>
      <dgm:spPr/>
    </dgm:pt>
    <dgm:pt modelId="{B0B0F8C7-FECF-4C75-B2AC-49735593BCA1}" type="pres">
      <dgm:prSet presAssocID="{360AB8E2-5E75-4060-9631-75BD9A471A94}" presName="Name17" presStyleLbl="parChTrans1D3" presStyleIdx="2" presStyleCnt="3"/>
      <dgm:spPr/>
      <dgm:t>
        <a:bodyPr/>
        <a:lstStyle/>
        <a:p>
          <a:endParaRPr lang="ru-RU"/>
        </a:p>
      </dgm:t>
    </dgm:pt>
    <dgm:pt modelId="{7A9CC9C1-0C7D-4C72-ACB4-288AEB321808}" type="pres">
      <dgm:prSet presAssocID="{AB834221-76CE-42D2-A806-027BD5655186}" presName="hierRoot3" presStyleCnt="0"/>
      <dgm:spPr/>
    </dgm:pt>
    <dgm:pt modelId="{35DA7BB0-1088-4EF3-A12A-4B80DCF9B3BC}" type="pres">
      <dgm:prSet presAssocID="{AB834221-76CE-42D2-A806-027BD5655186}" presName="composite3" presStyleCnt="0"/>
      <dgm:spPr/>
    </dgm:pt>
    <dgm:pt modelId="{CFCA877D-8A1A-4ABB-805E-F02A8C7AD03C}" type="pres">
      <dgm:prSet presAssocID="{AB834221-76CE-42D2-A806-027BD5655186}" presName="background3" presStyleLbl="node3" presStyleIdx="2" presStyleCnt="3"/>
      <dgm:spPr/>
    </dgm:pt>
    <dgm:pt modelId="{B3640CE9-B843-426F-8AB7-761D4C7BAF8B}" type="pres">
      <dgm:prSet presAssocID="{AB834221-76CE-42D2-A806-027BD5655186}" presName="text3" presStyleLbl="fgAcc3" presStyleIdx="2" presStyleCnt="3" custScaleX="161016" custScaleY="245493" custLinFactNeighborX="40010" custLinFactNeighborY="-15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9EB07E-52FF-43A4-96BA-5B44689EAF91}" type="pres">
      <dgm:prSet presAssocID="{AB834221-76CE-42D2-A806-027BD5655186}" presName="hierChild4" presStyleCnt="0"/>
      <dgm:spPr/>
    </dgm:pt>
  </dgm:ptLst>
  <dgm:cxnLst>
    <dgm:cxn modelId="{B744F854-A9F8-4DAB-A4CC-7ED3F7F175A3}" type="presOf" srcId="{7829C2E4-4F73-4CA9-A85E-BEEA996AFA34}" destId="{53E0EBBD-4E7C-44B7-868B-4C48127D6B76}" srcOrd="0" destOrd="0" presId="urn:microsoft.com/office/officeart/2005/8/layout/hierarchy1"/>
    <dgm:cxn modelId="{179B0D3D-2171-4480-B74E-EFD3EDBCE053}" type="presOf" srcId="{E87338D1-B9FD-4BDB-B00F-63C765766455}" destId="{A8046701-DCA9-43D6-B35A-A40116B6BDF0}" srcOrd="0" destOrd="0" presId="urn:microsoft.com/office/officeart/2005/8/layout/hierarchy1"/>
    <dgm:cxn modelId="{E7A9EE7C-38CA-4035-8785-DB3927C4A38F}" type="presOf" srcId="{189FA158-107F-481D-9AE6-0113D322E62A}" destId="{97031A8A-67FC-4455-A62B-6FFD377380A5}" srcOrd="0" destOrd="0" presId="urn:microsoft.com/office/officeart/2005/8/layout/hierarchy1"/>
    <dgm:cxn modelId="{F138A4C8-8F49-45F2-A4AA-DE4336A0C742}" srcId="{F2D9730D-2661-4970-AB2D-AE77B99D7656}" destId="{AC284FB2-EA40-4897-AA07-D0EAE61252B7}" srcOrd="2" destOrd="0" parTransId="{4C4897E6-0E58-4FF3-95ED-A46B6870C9EB}" sibTransId="{EE02C1D4-21CF-4CB9-9FA1-90C726F51E85}"/>
    <dgm:cxn modelId="{41002719-3EC8-437E-A5D1-BC60D870A1CD}" type="presOf" srcId="{354A2B8A-3882-4B6E-925B-00C6AF4AE2CF}" destId="{E575C351-9FB5-4B15-9A2E-D5A9F29A6BD7}" srcOrd="0" destOrd="0" presId="urn:microsoft.com/office/officeart/2005/8/layout/hierarchy1"/>
    <dgm:cxn modelId="{8C07794A-AE62-40FF-86A3-76CC0B040A57}" type="presOf" srcId="{360AB8E2-5E75-4060-9631-75BD9A471A94}" destId="{B0B0F8C7-FECF-4C75-B2AC-49735593BCA1}" srcOrd="0" destOrd="0" presId="urn:microsoft.com/office/officeart/2005/8/layout/hierarchy1"/>
    <dgm:cxn modelId="{64DBDE48-3E48-48E8-AFAD-6D208E4ABC51}" type="presOf" srcId="{A7A32D67-DEBA-4144-8FEF-7853CB0730A0}" destId="{4331FF96-45C6-4CFF-A895-DCFB735027E2}" srcOrd="0" destOrd="0" presId="urn:microsoft.com/office/officeart/2005/8/layout/hierarchy1"/>
    <dgm:cxn modelId="{71514AC7-01C6-4C70-BAA1-3EA564FE2335}" type="presOf" srcId="{118CFBD4-A228-4FE7-B94C-7FFCC680E309}" destId="{3A85ABC6-6B1B-4828-9F17-C9573AC98EF8}" srcOrd="0" destOrd="0" presId="urn:microsoft.com/office/officeart/2005/8/layout/hierarchy1"/>
    <dgm:cxn modelId="{90F947A2-B059-44D5-86EC-724C136C06C2}" srcId="{5AF16288-DD9B-48B2-847E-6F419375A028}" destId="{F2D9730D-2661-4970-AB2D-AE77B99D7656}" srcOrd="0" destOrd="0" parTransId="{64B4AD57-2987-4D2A-85A2-2CCBE52AEF5E}" sibTransId="{DCAD942F-E82E-46ED-8FE8-C5A836DAF066}"/>
    <dgm:cxn modelId="{3FBE191F-BCDE-4180-B350-BB65437D90B4}" type="presOf" srcId="{F2D9730D-2661-4970-AB2D-AE77B99D7656}" destId="{F3C2033F-1EBB-458A-8609-DC1261CA96D1}" srcOrd="0" destOrd="0" presId="urn:microsoft.com/office/officeart/2005/8/layout/hierarchy1"/>
    <dgm:cxn modelId="{D282B2E2-1DB6-48CE-99AB-BE94CDCE0724}" type="presOf" srcId="{AB834221-76CE-42D2-A806-027BD5655186}" destId="{B3640CE9-B843-426F-8AB7-761D4C7BAF8B}" srcOrd="0" destOrd="0" presId="urn:microsoft.com/office/officeart/2005/8/layout/hierarchy1"/>
    <dgm:cxn modelId="{D446C371-87F2-4933-9751-A6698F177F4F}" type="presOf" srcId="{5AF16288-DD9B-48B2-847E-6F419375A028}" destId="{1AA28E70-6EE2-45F7-A38C-A0CC80C375CB}" srcOrd="0" destOrd="0" presId="urn:microsoft.com/office/officeart/2005/8/layout/hierarchy1"/>
    <dgm:cxn modelId="{C23CED43-7478-4FCD-AA5B-CFDCAA8DEBC8}" srcId="{97E961E6-7E29-437F-8E03-01B7CDAD5458}" destId="{354A2B8A-3882-4B6E-925B-00C6AF4AE2CF}" srcOrd="0" destOrd="0" parTransId="{BC5D1176-BB03-491A-834C-47D939E1310B}" sibTransId="{C4C448FE-835A-47B2-A0C0-5D4B3AA9AC1B}"/>
    <dgm:cxn modelId="{89FDBAF7-CDD2-41F5-B6DE-BEEEB12C150F}" type="presOf" srcId="{4C4897E6-0E58-4FF3-95ED-A46B6870C9EB}" destId="{A8CB9D4F-9124-4224-BA62-09BD03803C70}" srcOrd="0" destOrd="0" presId="urn:microsoft.com/office/officeart/2005/8/layout/hierarchy1"/>
    <dgm:cxn modelId="{BF2C23F2-ADD2-4D4A-8C20-54D586D8CBA8}" srcId="{F2D9730D-2661-4970-AB2D-AE77B99D7656}" destId="{A7A32D67-DEBA-4144-8FEF-7853CB0730A0}" srcOrd="0" destOrd="0" parTransId="{189FA158-107F-481D-9AE6-0113D322E62A}" sibTransId="{A2A3E418-8BBD-4663-AB36-2EE32D0F9224}"/>
    <dgm:cxn modelId="{20CF43BC-FB62-4E0B-A971-3DE338026700}" type="presOf" srcId="{BC5D1176-BB03-491A-834C-47D939E1310B}" destId="{B977C832-EFC8-4D62-AC5E-3CE18BAB4D5F}" srcOrd="0" destOrd="0" presId="urn:microsoft.com/office/officeart/2005/8/layout/hierarchy1"/>
    <dgm:cxn modelId="{EAB4DDCE-3C5D-41DD-82C5-54148203B19A}" srcId="{A7A32D67-DEBA-4144-8FEF-7853CB0730A0}" destId="{7829C2E4-4F73-4CA9-A85E-BEEA996AFA34}" srcOrd="0" destOrd="0" parTransId="{118CFBD4-A228-4FE7-B94C-7FFCC680E309}" sibTransId="{58AE2DB8-136E-4373-91C5-7939E5DD4C54}"/>
    <dgm:cxn modelId="{885B8C23-AF00-45FE-841C-9FBD114D9B03}" srcId="{AC284FB2-EA40-4897-AA07-D0EAE61252B7}" destId="{AB834221-76CE-42D2-A806-027BD5655186}" srcOrd="0" destOrd="0" parTransId="{360AB8E2-5E75-4060-9631-75BD9A471A94}" sibTransId="{36311AF9-500D-4171-8A55-84E013B6EBB7}"/>
    <dgm:cxn modelId="{735CC6B0-ED72-43B7-BB26-D17C7332ECE1}" type="presOf" srcId="{AC284FB2-EA40-4897-AA07-D0EAE61252B7}" destId="{2AE4F22A-39B7-4B16-BB5F-BEDCC6B90DEE}" srcOrd="0" destOrd="0" presId="urn:microsoft.com/office/officeart/2005/8/layout/hierarchy1"/>
    <dgm:cxn modelId="{7BB248A3-C1B7-430D-85D3-AFA1B5E89C60}" srcId="{F2D9730D-2661-4970-AB2D-AE77B99D7656}" destId="{97E961E6-7E29-437F-8E03-01B7CDAD5458}" srcOrd="1" destOrd="0" parTransId="{E87338D1-B9FD-4BDB-B00F-63C765766455}" sibTransId="{BB635097-6E39-49AD-9AE1-DDB3C6EFBB99}"/>
    <dgm:cxn modelId="{4F343983-3049-4085-B42D-8665E935C961}" type="presOf" srcId="{97E961E6-7E29-437F-8E03-01B7CDAD5458}" destId="{9EF76A0D-C27B-44EC-8885-044C15433F79}" srcOrd="0" destOrd="0" presId="urn:microsoft.com/office/officeart/2005/8/layout/hierarchy1"/>
    <dgm:cxn modelId="{6BBEA00C-671E-478A-9C28-F2DB5C00BD1F}" type="presParOf" srcId="{1AA28E70-6EE2-45F7-A38C-A0CC80C375CB}" destId="{81C82E4D-F1B0-486F-809D-5DDA63E268C4}" srcOrd="0" destOrd="0" presId="urn:microsoft.com/office/officeart/2005/8/layout/hierarchy1"/>
    <dgm:cxn modelId="{3BF02412-AAE1-4F23-8127-6403FF53E3E8}" type="presParOf" srcId="{81C82E4D-F1B0-486F-809D-5DDA63E268C4}" destId="{CE7BADEE-DE29-402B-BDBE-FFC2B5F3E2DF}" srcOrd="0" destOrd="0" presId="urn:microsoft.com/office/officeart/2005/8/layout/hierarchy1"/>
    <dgm:cxn modelId="{5C5F11F9-ECE7-4193-8E94-E59422B5823E}" type="presParOf" srcId="{CE7BADEE-DE29-402B-BDBE-FFC2B5F3E2DF}" destId="{DFAE04E5-8002-4345-A89D-E87594281270}" srcOrd="0" destOrd="0" presId="urn:microsoft.com/office/officeart/2005/8/layout/hierarchy1"/>
    <dgm:cxn modelId="{8CBD6180-34FE-4650-8F6A-ECEDF37D2294}" type="presParOf" srcId="{CE7BADEE-DE29-402B-BDBE-FFC2B5F3E2DF}" destId="{F3C2033F-1EBB-458A-8609-DC1261CA96D1}" srcOrd="1" destOrd="0" presId="urn:microsoft.com/office/officeart/2005/8/layout/hierarchy1"/>
    <dgm:cxn modelId="{F35F1F66-CB93-4F55-A368-1D437E07A62E}" type="presParOf" srcId="{81C82E4D-F1B0-486F-809D-5DDA63E268C4}" destId="{34F5E94F-7C08-4AF8-9098-7C28D469AF50}" srcOrd="1" destOrd="0" presId="urn:microsoft.com/office/officeart/2005/8/layout/hierarchy1"/>
    <dgm:cxn modelId="{E1113789-C8F7-41B6-94C0-C502DBE1A28B}" type="presParOf" srcId="{34F5E94F-7C08-4AF8-9098-7C28D469AF50}" destId="{97031A8A-67FC-4455-A62B-6FFD377380A5}" srcOrd="0" destOrd="0" presId="urn:microsoft.com/office/officeart/2005/8/layout/hierarchy1"/>
    <dgm:cxn modelId="{63C85437-9B87-4C5A-80ED-C39D17536082}" type="presParOf" srcId="{34F5E94F-7C08-4AF8-9098-7C28D469AF50}" destId="{9EFFE61B-5E13-4FE8-9645-BEA774772100}" srcOrd="1" destOrd="0" presId="urn:microsoft.com/office/officeart/2005/8/layout/hierarchy1"/>
    <dgm:cxn modelId="{D75D4675-AC38-4ED5-96E2-F9BA25F2A893}" type="presParOf" srcId="{9EFFE61B-5E13-4FE8-9645-BEA774772100}" destId="{7CAE3FEA-995F-44E3-B54E-DC26DB706B88}" srcOrd="0" destOrd="0" presId="urn:microsoft.com/office/officeart/2005/8/layout/hierarchy1"/>
    <dgm:cxn modelId="{EB6992F4-CA4F-46B7-A745-5F4F12FED0EA}" type="presParOf" srcId="{7CAE3FEA-995F-44E3-B54E-DC26DB706B88}" destId="{54997925-1A60-4667-A2E8-CF58EEF46396}" srcOrd="0" destOrd="0" presId="urn:microsoft.com/office/officeart/2005/8/layout/hierarchy1"/>
    <dgm:cxn modelId="{4A057EA7-1A4F-4DD3-A06D-C34583198740}" type="presParOf" srcId="{7CAE3FEA-995F-44E3-B54E-DC26DB706B88}" destId="{4331FF96-45C6-4CFF-A895-DCFB735027E2}" srcOrd="1" destOrd="0" presId="urn:microsoft.com/office/officeart/2005/8/layout/hierarchy1"/>
    <dgm:cxn modelId="{3E7CEB78-5EB1-431B-BFF1-FCEF1F1F7CA5}" type="presParOf" srcId="{9EFFE61B-5E13-4FE8-9645-BEA774772100}" destId="{F078ED63-C4CB-4D58-BC77-398D6D9FE797}" srcOrd="1" destOrd="0" presId="urn:microsoft.com/office/officeart/2005/8/layout/hierarchy1"/>
    <dgm:cxn modelId="{A800185C-30DB-4033-A833-ECDCBC744A81}" type="presParOf" srcId="{F078ED63-C4CB-4D58-BC77-398D6D9FE797}" destId="{3A85ABC6-6B1B-4828-9F17-C9573AC98EF8}" srcOrd="0" destOrd="0" presId="urn:microsoft.com/office/officeart/2005/8/layout/hierarchy1"/>
    <dgm:cxn modelId="{9231708C-5D81-4CB1-9027-E38E8B641018}" type="presParOf" srcId="{F078ED63-C4CB-4D58-BC77-398D6D9FE797}" destId="{6989D16B-E9C5-47BF-A086-C891B3552DC1}" srcOrd="1" destOrd="0" presId="urn:microsoft.com/office/officeart/2005/8/layout/hierarchy1"/>
    <dgm:cxn modelId="{97620C10-8959-445E-A3B3-74A722521A8B}" type="presParOf" srcId="{6989D16B-E9C5-47BF-A086-C891B3552DC1}" destId="{FA53894B-8B5D-465E-A913-BE4C66B18333}" srcOrd="0" destOrd="0" presId="urn:microsoft.com/office/officeart/2005/8/layout/hierarchy1"/>
    <dgm:cxn modelId="{2777370F-E302-4174-924D-B839D6F936AA}" type="presParOf" srcId="{FA53894B-8B5D-465E-A913-BE4C66B18333}" destId="{94E41C2A-EE4B-440F-96BE-F00148D39328}" srcOrd="0" destOrd="0" presId="urn:microsoft.com/office/officeart/2005/8/layout/hierarchy1"/>
    <dgm:cxn modelId="{81D07336-66FA-418F-AEA4-18E55DCB3723}" type="presParOf" srcId="{FA53894B-8B5D-465E-A913-BE4C66B18333}" destId="{53E0EBBD-4E7C-44B7-868B-4C48127D6B76}" srcOrd="1" destOrd="0" presId="urn:microsoft.com/office/officeart/2005/8/layout/hierarchy1"/>
    <dgm:cxn modelId="{DB281A5A-0975-4B61-BEB6-73B785CE2683}" type="presParOf" srcId="{6989D16B-E9C5-47BF-A086-C891B3552DC1}" destId="{92CA4B89-E16F-4812-BDB8-5738269E1C2F}" srcOrd="1" destOrd="0" presId="urn:microsoft.com/office/officeart/2005/8/layout/hierarchy1"/>
    <dgm:cxn modelId="{8A1475AF-F456-4916-B10A-BE1A3FE54E31}" type="presParOf" srcId="{34F5E94F-7C08-4AF8-9098-7C28D469AF50}" destId="{A8046701-DCA9-43D6-B35A-A40116B6BDF0}" srcOrd="2" destOrd="0" presId="urn:microsoft.com/office/officeart/2005/8/layout/hierarchy1"/>
    <dgm:cxn modelId="{EEEF19E9-CE18-48AD-AD0B-699A6997C622}" type="presParOf" srcId="{34F5E94F-7C08-4AF8-9098-7C28D469AF50}" destId="{752BE2F7-C024-4AD2-BCE0-C203D5D4462A}" srcOrd="3" destOrd="0" presId="urn:microsoft.com/office/officeart/2005/8/layout/hierarchy1"/>
    <dgm:cxn modelId="{6EE5931F-7DBE-4828-924F-FA00FCF76B2F}" type="presParOf" srcId="{752BE2F7-C024-4AD2-BCE0-C203D5D4462A}" destId="{C28F3CD2-84F2-4994-AA2A-F67D48FC2C66}" srcOrd="0" destOrd="0" presId="urn:microsoft.com/office/officeart/2005/8/layout/hierarchy1"/>
    <dgm:cxn modelId="{5161E993-74B7-4C0D-824D-5F45D6D2165F}" type="presParOf" srcId="{C28F3CD2-84F2-4994-AA2A-F67D48FC2C66}" destId="{BFD4D821-DFFA-4D7A-8C2B-D77A9A89F1B3}" srcOrd="0" destOrd="0" presId="urn:microsoft.com/office/officeart/2005/8/layout/hierarchy1"/>
    <dgm:cxn modelId="{D526A2C4-5423-452D-AB88-6FE28E7E4799}" type="presParOf" srcId="{C28F3CD2-84F2-4994-AA2A-F67D48FC2C66}" destId="{9EF76A0D-C27B-44EC-8885-044C15433F79}" srcOrd="1" destOrd="0" presId="urn:microsoft.com/office/officeart/2005/8/layout/hierarchy1"/>
    <dgm:cxn modelId="{C0BCDF7D-47F1-4C06-989A-DF6F54308F9C}" type="presParOf" srcId="{752BE2F7-C024-4AD2-BCE0-C203D5D4462A}" destId="{7F0AC994-F1FA-430C-A171-B58295AF3A6F}" srcOrd="1" destOrd="0" presId="urn:microsoft.com/office/officeart/2005/8/layout/hierarchy1"/>
    <dgm:cxn modelId="{4CFBC750-337C-4117-A8F6-74A3E5D76949}" type="presParOf" srcId="{7F0AC994-F1FA-430C-A171-B58295AF3A6F}" destId="{B977C832-EFC8-4D62-AC5E-3CE18BAB4D5F}" srcOrd="0" destOrd="0" presId="urn:microsoft.com/office/officeart/2005/8/layout/hierarchy1"/>
    <dgm:cxn modelId="{7050AA46-4522-4CED-92AD-219DF26B70F5}" type="presParOf" srcId="{7F0AC994-F1FA-430C-A171-B58295AF3A6F}" destId="{19A78621-522A-481B-8898-1AE1062110B7}" srcOrd="1" destOrd="0" presId="urn:microsoft.com/office/officeart/2005/8/layout/hierarchy1"/>
    <dgm:cxn modelId="{51B3EC35-7027-4239-BE80-7BFA0BA77DBA}" type="presParOf" srcId="{19A78621-522A-481B-8898-1AE1062110B7}" destId="{ECB42D11-984F-4C2B-9DAA-3F108BECC6AF}" srcOrd="0" destOrd="0" presId="urn:microsoft.com/office/officeart/2005/8/layout/hierarchy1"/>
    <dgm:cxn modelId="{1519348B-D50B-40EB-8975-40EF0343028E}" type="presParOf" srcId="{ECB42D11-984F-4C2B-9DAA-3F108BECC6AF}" destId="{02CA7172-65AB-4871-ACDB-C1CCB92D7730}" srcOrd="0" destOrd="0" presId="urn:microsoft.com/office/officeart/2005/8/layout/hierarchy1"/>
    <dgm:cxn modelId="{8AC88E70-0F9D-432A-BC1B-C8AA518EED6D}" type="presParOf" srcId="{ECB42D11-984F-4C2B-9DAA-3F108BECC6AF}" destId="{E575C351-9FB5-4B15-9A2E-D5A9F29A6BD7}" srcOrd="1" destOrd="0" presId="urn:microsoft.com/office/officeart/2005/8/layout/hierarchy1"/>
    <dgm:cxn modelId="{13E1B970-EC29-4583-8BCF-A41DA8D2A022}" type="presParOf" srcId="{19A78621-522A-481B-8898-1AE1062110B7}" destId="{5B3DFB24-CED3-4D61-AB27-9F512C5D816C}" srcOrd="1" destOrd="0" presId="urn:microsoft.com/office/officeart/2005/8/layout/hierarchy1"/>
    <dgm:cxn modelId="{1013046A-1B9E-401D-B3BC-A27267275B13}" type="presParOf" srcId="{34F5E94F-7C08-4AF8-9098-7C28D469AF50}" destId="{A8CB9D4F-9124-4224-BA62-09BD03803C70}" srcOrd="4" destOrd="0" presId="urn:microsoft.com/office/officeart/2005/8/layout/hierarchy1"/>
    <dgm:cxn modelId="{AD98D787-AA7F-4C44-A6D0-13FBFB559124}" type="presParOf" srcId="{34F5E94F-7C08-4AF8-9098-7C28D469AF50}" destId="{4D4356D0-C229-457F-9FB3-89E54F450C82}" srcOrd="5" destOrd="0" presId="urn:microsoft.com/office/officeart/2005/8/layout/hierarchy1"/>
    <dgm:cxn modelId="{8C612326-1066-4C9C-A2F1-6F4C30EA2BD4}" type="presParOf" srcId="{4D4356D0-C229-457F-9FB3-89E54F450C82}" destId="{1DE28F67-52C0-407C-B97E-2DE647261F5A}" srcOrd="0" destOrd="0" presId="urn:microsoft.com/office/officeart/2005/8/layout/hierarchy1"/>
    <dgm:cxn modelId="{084EEF97-B41E-410D-BC5F-FA4E1B154E97}" type="presParOf" srcId="{1DE28F67-52C0-407C-B97E-2DE647261F5A}" destId="{4A9B6F12-F980-4E7F-83FB-A647001847AA}" srcOrd="0" destOrd="0" presId="urn:microsoft.com/office/officeart/2005/8/layout/hierarchy1"/>
    <dgm:cxn modelId="{A21D9764-C094-46B3-BF03-534128E014E5}" type="presParOf" srcId="{1DE28F67-52C0-407C-B97E-2DE647261F5A}" destId="{2AE4F22A-39B7-4B16-BB5F-BEDCC6B90DEE}" srcOrd="1" destOrd="0" presId="urn:microsoft.com/office/officeart/2005/8/layout/hierarchy1"/>
    <dgm:cxn modelId="{5CBADB06-7EFA-4C22-A91F-17CC6940C642}" type="presParOf" srcId="{4D4356D0-C229-457F-9FB3-89E54F450C82}" destId="{970C1A9F-7855-453A-8233-19BE1D9B63ED}" srcOrd="1" destOrd="0" presId="urn:microsoft.com/office/officeart/2005/8/layout/hierarchy1"/>
    <dgm:cxn modelId="{A7F0DFB5-92EB-4CE3-AC4B-10DFD6E464C8}" type="presParOf" srcId="{970C1A9F-7855-453A-8233-19BE1D9B63ED}" destId="{B0B0F8C7-FECF-4C75-B2AC-49735593BCA1}" srcOrd="0" destOrd="0" presId="urn:microsoft.com/office/officeart/2005/8/layout/hierarchy1"/>
    <dgm:cxn modelId="{3D1DAE93-071F-4DF4-92AD-FDA9AB9A87B2}" type="presParOf" srcId="{970C1A9F-7855-453A-8233-19BE1D9B63ED}" destId="{7A9CC9C1-0C7D-4C72-ACB4-288AEB321808}" srcOrd="1" destOrd="0" presId="urn:microsoft.com/office/officeart/2005/8/layout/hierarchy1"/>
    <dgm:cxn modelId="{0A310A6E-7463-4EEF-A994-17053C342068}" type="presParOf" srcId="{7A9CC9C1-0C7D-4C72-ACB4-288AEB321808}" destId="{35DA7BB0-1088-4EF3-A12A-4B80DCF9B3BC}" srcOrd="0" destOrd="0" presId="urn:microsoft.com/office/officeart/2005/8/layout/hierarchy1"/>
    <dgm:cxn modelId="{6A22FA3E-E9DA-4C13-9BD7-42706FB636DA}" type="presParOf" srcId="{35DA7BB0-1088-4EF3-A12A-4B80DCF9B3BC}" destId="{CFCA877D-8A1A-4ABB-805E-F02A8C7AD03C}" srcOrd="0" destOrd="0" presId="urn:microsoft.com/office/officeart/2005/8/layout/hierarchy1"/>
    <dgm:cxn modelId="{92749474-2AF3-4BEE-A8EA-E48A7211AADC}" type="presParOf" srcId="{35DA7BB0-1088-4EF3-A12A-4B80DCF9B3BC}" destId="{B3640CE9-B843-426F-8AB7-761D4C7BAF8B}" srcOrd="1" destOrd="0" presId="urn:microsoft.com/office/officeart/2005/8/layout/hierarchy1"/>
    <dgm:cxn modelId="{EC235617-875E-4B4A-8F71-4A99EE6D0D09}" type="presParOf" srcId="{7A9CC9C1-0C7D-4C72-ACB4-288AEB321808}" destId="{399EB07E-52FF-43A4-96BA-5B44689EAF9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BB2F65-1954-45F2-BB0E-09281CB4AF2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FA89A2-F5B3-42D8-87E8-2920E20F6AFA}">
      <dgm:prSet phldrT="[Текст]" custT="1"/>
      <dgm:spPr/>
      <dgm:t>
        <a:bodyPr/>
        <a:lstStyle/>
        <a:p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Расходные обязательства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CE010A84-E16F-4DB2-818F-6F2C0FC1C3FA}" type="parTrans" cxnId="{63A68823-84AC-43C4-A51C-9CB30EBAD726}">
      <dgm:prSet/>
      <dgm:spPr/>
      <dgm:t>
        <a:bodyPr/>
        <a:lstStyle/>
        <a:p>
          <a:endParaRPr lang="ru-RU"/>
        </a:p>
      </dgm:t>
    </dgm:pt>
    <dgm:pt modelId="{9D002B0F-8D27-42DC-A631-BA1C69F48ED6}" type="sibTrans" cxnId="{63A68823-84AC-43C4-A51C-9CB30EBAD726}">
      <dgm:prSet/>
      <dgm:spPr/>
      <dgm:t>
        <a:bodyPr/>
        <a:lstStyle/>
        <a:p>
          <a:endParaRPr lang="ru-RU"/>
        </a:p>
      </dgm:t>
    </dgm:pt>
    <dgm:pt modelId="{888625C7-7797-431B-A0E1-8922E4CB8F1C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Жилищно-коммунальное хозяйство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3D1497A-E570-4239-ADAF-E945259A2B45}" type="parTrans" cxnId="{9B8971DC-A754-42FA-9D75-0ED1C223763E}">
      <dgm:prSet/>
      <dgm:spPr/>
      <dgm:t>
        <a:bodyPr/>
        <a:lstStyle/>
        <a:p>
          <a:endParaRPr lang="ru-RU"/>
        </a:p>
      </dgm:t>
    </dgm:pt>
    <dgm:pt modelId="{20EBE08D-0551-472F-B9C6-E27FE7D560CD}" type="sibTrans" cxnId="{9B8971DC-A754-42FA-9D75-0ED1C223763E}">
      <dgm:prSet/>
      <dgm:spPr/>
      <dgm:t>
        <a:bodyPr/>
        <a:lstStyle/>
        <a:p>
          <a:endParaRPr lang="ru-RU"/>
        </a:p>
      </dgm:t>
    </dgm:pt>
    <dgm:pt modelId="{840F4E0D-9AF5-4D17-AAC2-E7D2BDF9BEF3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Социальная политика</a:t>
          </a:r>
        </a:p>
      </dgm:t>
    </dgm:pt>
    <dgm:pt modelId="{0C4B5BCA-7427-4041-8BE4-D37BD5BA38A5}" type="parTrans" cxnId="{45E44FF6-33B9-4D3E-B6FD-933B2BF71E19}">
      <dgm:prSet/>
      <dgm:spPr/>
      <dgm:t>
        <a:bodyPr/>
        <a:lstStyle/>
        <a:p>
          <a:endParaRPr lang="ru-RU"/>
        </a:p>
      </dgm:t>
    </dgm:pt>
    <dgm:pt modelId="{D12FC1EC-0BD4-4D8C-B9DA-38C7A32FB350}" type="sibTrans" cxnId="{45E44FF6-33B9-4D3E-B6FD-933B2BF71E19}">
      <dgm:prSet/>
      <dgm:spPr/>
      <dgm:t>
        <a:bodyPr/>
        <a:lstStyle/>
        <a:p>
          <a:endParaRPr lang="ru-RU"/>
        </a:p>
      </dgm:t>
    </dgm:pt>
    <dgm:pt modelId="{DF295006-C52A-461B-8486-715DA8D82AFA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Культура, кинематография</a:t>
          </a:r>
        </a:p>
      </dgm:t>
    </dgm:pt>
    <dgm:pt modelId="{89C64B18-F501-4512-8C35-D42CA65329B5}" type="parTrans" cxnId="{D88E2BD9-790B-4AE2-B273-EBD55A339738}">
      <dgm:prSet/>
      <dgm:spPr/>
      <dgm:t>
        <a:bodyPr/>
        <a:lstStyle/>
        <a:p>
          <a:endParaRPr lang="ru-RU"/>
        </a:p>
      </dgm:t>
    </dgm:pt>
    <dgm:pt modelId="{527852C5-3A42-428C-8BF5-5EE689540227}" type="sibTrans" cxnId="{D88E2BD9-790B-4AE2-B273-EBD55A339738}">
      <dgm:prSet/>
      <dgm:spPr/>
      <dgm:t>
        <a:bodyPr/>
        <a:lstStyle/>
        <a:p>
          <a:endParaRPr lang="ru-RU"/>
        </a:p>
      </dgm:t>
    </dgm:pt>
    <dgm:pt modelId="{E6E4C003-674C-4759-96D2-BE7E1DDE8488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Национальная экономика</a:t>
          </a:r>
        </a:p>
      </dgm:t>
    </dgm:pt>
    <dgm:pt modelId="{7776944C-7AEA-4E89-B307-705774A6302F}" type="parTrans" cxnId="{2CB7A6D9-3923-4995-926B-7BDF125E6D01}">
      <dgm:prSet/>
      <dgm:spPr/>
      <dgm:t>
        <a:bodyPr/>
        <a:lstStyle/>
        <a:p>
          <a:endParaRPr lang="ru-RU"/>
        </a:p>
      </dgm:t>
    </dgm:pt>
    <dgm:pt modelId="{D3B5462B-26A3-48BC-A941-B467D229B8EB}" type="sibTrans" cxnId="{2CB7A6D9-3923-4995-926B-7BDF125E6D01}">
      <dgm:prSet/>
      <dgm:spPr/>
      <dgm:t>
        <a:bodyPr/>
        <a:lstStyle/>
        <a:p>
          <a:endParaRPr lang="ru-RU"/>
        </a:p>
      </dgm:t>
    </dgm:pt>
    <dgm:pt modelId="{5EA53A9D-BE57-4460-A898-F91F2E0E49C7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Средства массовой информации</a:t>
          </a:r>
        </a:p>
      </dgm:t>
    </dgm:pt>
    <dgm:pt modelId="{FA91D9B6-CC85-45D9-A877-FB07A9BC4649}" type="parTrans" cxnId="{6F8D97D5-E113-4DE7-9111-942F5DB3F55B}">
      <dgm:prSet/>
      <dgm:spPr/>
      <dgm:t>
        <a:bodyPr/>
        <a:lstStyle/>
        <a:p>
          <a:endParaRPr lang="ru-RU"/>
        </a:p>
      </dgm:t>
    </dgm:pt>
    <dgm:pt modelId="{A9A90281-C607-48BF-9301-611AEF0D1B38}" type="sibTrans" cxnId="{6F8D97D5-E113-4DE7-9111-942F5DB3F55B}">
      <dgm:prSet/>
      <dgm:spPr/>
      <dgm:t>
        <a:bodyPr/>
        <a:lstStyle/>
        <a:p>
          <a:endParaRPr lang="ru-RU"/>
        </a:p>
      </dgm:t>
    </dgm:pt>
    <dgm:pt modelId="{86D0456B-FABF-4E7F-AE61-37C2957D9BC1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</a:p>
      </dgm:t>
    </dgm:pt>
    <dgm:pt modelId="{4032CF01-E7E6-4993-A7E6-21CA965773C0}" type="parTrans" cxnId="{41A1A3A9-4447-4385-B909-A6EDA4622D7D}">
      <dgm:prSet/>
      <dgm:spPr/>
      <dgm:t>
        <a:bodyPr/>
        <a:lstStyle/>
        <a:p>
          <a:endParaRPr lang="ru-RU"/>
        </a:p>
      </dgm:t>
    </dgm:pt>
    <dgm:pt modelId="{109DD122-F0D3-4078-AF76-5157D0271A07}" type="sibTrans" cxnId="{41A1A3A9-4447-4385-B909-A6EDA4622D7D}">
      <dgm:prSet/>
      <dgm:spPr/>
      <dgm:t>
        <a:bodyPr/>
        <a:lstStyle/>
        <a:p>
          <a:endParaRPr lang="ru-RU"/>
        </a:p>
      </dgm:t>
    </dgm:pt>
    <dgm:pt modelId="{07CEBC98-ABFE-4CC4-A800-74F91992A9BA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</dgm:t>
    </dgm:pt>
    <dgm:pt modelId="{9DC76631-5886-4BD7-A458-2042C4718A68}" type="parTrans" cxnId="{44E42812-7998-4E5C-B133-4EACAD74F950}">
      <dgm:prSet/>
      <dgm:spPr/>
      <dgm:t>
        <a:bodyPr/>
        <a:lstStyle/>
        <a:p>
          <a:endParaRPr lang="ru-RU"/>
        </a:p>
      </dgm:t>
    </dgm:pt>
    <dgm:pt modelId="{AF90939A-64AC-47D6-B7D4-E23290DD91B1}" type="sibTrans" cxnId="{44E42812-7998-4E5C-B133-4EACAD74F950}">
      <dgm:prSet/>
      <dgm:spPr/>
      <dgm:t>
        <a:bodyPr/>
        <a:lstStyle/>
        <a:p>
          <a:endParaRPr lang="ru-RU"/>
        </a:p>
      </dgm:t>
    </dgm:pt>
    <dgm:pt modelId="{CE9FD956-4F72-4BAE-B5D1-682C7032F0ED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Образование</a:t>
          </a:r>
        </a:p>
      </dgm:t>
    </dgm:pt>
    <dgm:pt modelId="{9690446C-71D7-42E7-98C7-AA860D4B0EB8}" type="parTrans" cxnId="{497951CC-DF54-4727-BA04-97D9E5FFFBDC}">
      <dgm:prSet/>
      <dgm:spPr/>
      <dgm:t>
        <a:bodyPr/>
        <a:lstStyle/>
        <a:p>
          <a:endParaRPr lang="ru-RU"/>
        </a:p>
      </dgm:t>
    </dgm:pt>
    <dgm:pt modelId="{569B4EB5-8551-4D3F-B570-D183E8CB4014}" type="sibTrans" cxnId="{497951CC-DF54-4727-BA04-97D9E5FFFBDC}">
      <dgm:prSet/>
      <dgm:spPr/>
      <dgm:t>
        <a:bodyPr/>
        <a:lstStyle/>
        <a:p>
          <a:endParaRPr lang="ru-RU"/>
        </a:p>
      </dgm:t>
    </dgm:pt>
    <dgm:pt modelId="{AE290921-8C36-45BD-8EFB-FD382972987C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Общегосударственные вопросы</a:t>
          </a:r>
        </a:p>
      </dgm:t>
    </dgm:pt>
    <dgm:pt modelId="{A2E863E7-5906-4B1D-9E7D-E48DA5F3BE49}" type="parTrans" cxnId="{3080925B-FF2E-47F8-81DB-A6D5EBD145A1}">
      <dgm:prSet/>
      <dgm:spPr/>
      <dgm:t>
        <a:bodyPr/>
        <a:lstStyle/>
        <a:p>
          <a:endParaRPr lang="ru-RU"/>
        </a:p>
      </dgm:t>
    </dgm:pt>
    <dgm:pt modelId="{7CD4BB61-FDE0-4418-A48B-6FC3B5EAF57E}" type="sibTrans" cxnId="{3080925B-FF2E-47F8-81DB-A6D5EBD145A1}">
      <dgm:prSet/>
      <dgm:spPr/>
      <dgm:t>
        <a:bodyPr/>
        <a:lstStyle/>
        <a:p>
          <a:endParaRPr lang="ru-RU"/>
        </a:p>
      </dgm:t>
    </dgm:pt>
    <dgm:pt modelId="{18CFE969-B619-427E-903B-91908CC999E3}" type="pres">
      <dgm:prSet presAssocID="{4EBB2F65-1954-45F2-BB0E-09281CB4AF2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AC6B83-A304-47B4-99E3-7BCD5853ADDC}" type="pres">
      <dgm:prSet presAssocID="{02FA89A2-F5B3-42D8-87E8-2920E20F6AFA}" presName="centerShape" presStyleLbl="node0" presStyleIdx="0" presStyleCnt="1" custScaleX="182364" custScaleY="89598"/>
      <dgm:spPr/>
      <dgm:t>
        <a:bodyPr/>
        <a:lstStyle/>
        <a:p>
          <a:endParaRPr lang="ru-RU"/>
        </a:p>
      </dgm:t>
    </dgm:pt>
    <dgm:pt modelId="{63193139-9720-4174-9620-0B304D4E832F}" type="pres">
      <dgm:prSet presAssocID="{83D1497A-E570-4239-ADAF-E945259A2B45}" presName="Name9" presStyleLbl="parChTrans1D2" presStyleIdx="0" presStyleCnt="9"/>
      <dgm:spPr/>
      <dgm:t>
        <a:bodyPr/>
        <a:lstStyle/>
        <a:p>
          <a:endParaRPr lang="ru-RU"/>
        </a:p>
      </dgm:t>
    </dgm:pt>
    <dgm:pt modelId="{4E38998C-9E44-49AB-8BF2-978AA5A360F2}" type="pres">
      <dgm:prSet presAssocID="{83D1497A-E570-4239-ADAF-E945259A2B45}" presName="connTx" presStyleLbl="parChTrans1D2" presStyleIdx="0" presStyleCnt="9"/>
      <dgm:spPr/>
      <dgm:t>
        <a:bodyPr/>
        <a:lstStyle/>
        <a:p>
          <a:endParaRPr lang="ru-RU"/>
        </a:p>
      </dgm:t>
    </dgm:pt>
    <dgm:pt modelId="{6AD60873-357E-43A1-AAD9-D4FB787AFF57}" type="pres">
      <dgm:prSet presAssocID="{888625C7-7797-431B-A0E1-8922E4CB8F1C}" presName="node" presStyleLbl="node1" presStyleIdx="0" presStyleCnt="9" custScaleX="168145" custScaleY="6336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00590F1-10B9-4D94-B49B-8AD1CDD36BB2}" type="pres">
      <dgm:prSet presAssocID="{0C4B5BCA-7427-4041-8BE4-D37BD5BA38A5}" presName="Name9" presStyleLbl="parChTrans1D2" presStyleIdx="1" presStyleCnt="9"/>
      <dgm:spPr/>
      <dgm:t>
        <a:bodyPr/>
        <a:lstStyle/>
        <a:p>
          <a:endParaRPr lang="ru-RU"/>
        </a:p>
      </dgm:t>
    </dgm:pt>
    <dgm:pt modelId="{FAC5A342-D225-45E0-A5B6-B2C0D2077289}" type="pres">
      <dgm:prSet presAssocID="{0C4B5BCA-7427-4041-8BE4-D37BD5BA38A5}" presName="connTx" presStyleLbl="parChTrans1D2" presStyleIdx="1" presStyleCnt="9"/>
      <dgm:spPr/>
      <dgm:t>
        <a:bodyPr/>
        <a:lstStyle/>
        <a:p>
          <a:endParaRPr lang="ru-RU"/>
        </a:p>
      </dgm:t>
    </dgm:pt>
    <dgm:pt modelId="{21552E5B-EC0D-4C0B-8A65-1452B381CBFA}" type="pres">
      <dgm:prSet presAssocID="{840F4E0D-9AF5-4D17-AAC2-E7D2BDF9BEF3}" presName="node" presStyleLbl="node1" presStyleIdx="1" presStyleCnt="9" custScaleX="162075" custScaleY="48596" custRadScaleRad="163217" custRadScaleInc="895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ECCF112-FC0D-48C0-9FF5-1C5A68B8EE9C}" type="pres">
      <dgm:prSet presAssocID="{89C64B18-F501-4512-8C35-D42CA65329B5}" presName="Name9" presStyleLbl="parChTrans1D2" presStyleIdx="2" presStyleCnt="9"/>
      <dgm:spPr/>
      <dgm:t>
        <a:bodyPr/>
        <a:lstStyle/>
        <a:p>
          <a:endParaRPr lang="ru-RU"/>
        </a:p>
      </dgm:t>
    </dgm:pt>
    <dgm:pt modelId="{2DD6E1A7-5AF9-4AE4-AEC5-7744A3753980}" type="pres">
      <dgm:prSet presAssocID="{89C64B18-F501-4512-8C35-D42CA65329B5}" presName="connTx" presStyleLbl="parChTrans1D2" presStyleIdx="2" presStyleCnt="9"/>
      <dgm:spPr/>
      <dgm:t>
        <a:bodyPr/>
        <a:lstStyle/>
        <a:p>
          <a:endParaRPr lang="ru-RU"/>
        </a:p>
      </dgm:t>
    </dgm:pt>
    <dgm:pt modelId="{E74CE09A-8EB9-4FFE-9EE0-423BA879DCA0}" type="pres">
      <dgm:prSet presAssocID="{DF295006-C52A-461B-8486-715DA8D82AFA}" presName="node" presStyleLbl="node1" presStyleIdx="2" presStyleCnt="9" custScaleX="161621" custScaleY="55663" custRadScaleRad="162903" custRadScaleInc="1742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38DA79B-518F-4965-B00D-63A8536886D5}" type="pres">
      <dgm:prSet presAssocID="{7776944C-7AEA-4E89-B307-705774A6302F}" presName="Name9" presStyleLbl="parChTrans1D2" presStyleIdx="3" presStyleCnt="9"/>
      <dgm:spPr/>
      <dgm:t>
        <a:bodyPr/>
        <a:lstStyle/>
        <a:p>
          <a:endParaRPr lang="ru-RU"/>
        </a:p>
      </dgm:t>
    </dgm:pt>
    <dgm:pt modelId="{2419730D-B6B7-4D6D-8159-40836E278C05}" type="pres">
      <dgm:prSet presAssocID="{7776944C-7AEA-4E89-B307-705774A6302F}" presName="connTx" presStyleLbl="parChTrans1D2" presStyleIdx="3" presStyleCnt="9"/>
      <dgm:spPr/>
      <dgm:t>
        <a:bodyPr/>
        <a:lstStyle/>
        <a:p>
          <a:endParaRPr lang="ru-RU"/>
        </a:p>
      </dgm:t>
    </dgm:pt>
    <dgm:pt modelId="{4E446E95-302E-4898-A9E3-A4B3308A4279}" type="pres">
      <dgm:prSet presAssocID="{E6E4C003-674C-4759-96D2-BE7E1DDE8488}" presName="node" presStyleLbl="node1" presStyleIdx="3" presStyleCnt="9" custScaleX="181156" custScaleY="86899" custRadScaleRad="141251" custRadScaleInc="-379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0F92E63-E274-435C-B155-8C5AF4D7D297}" type="pres">
      <dgm:prSet presAssocID="{FA91D9B6-CC85-45D9-A877-FB07A9BC4649}" presName="Name9" presStyleLbl="parChTrans1D2" presStyleIdx="4" presStyleCnt="9"/>
      <dgm:spPr/>
      <dgm:t>
        <a:bodyPr/>
        <a:lstStyle/>
        <a:p>
          <a:endParaRPr lang="ru-RU"/>
        </a:p>
      </dgm:t>
    </dgm:pt>
    <dgm:pt modelId="{6DD8EBA2-4025-40EB-8CC9-6E7AB00BF6D6}" type="pres">
      <dgm:prSet presAssocID="{FA91D9B6-CC85-45D9-A877-FB07A9BC4649}" presName="connTx" presStyleLbl="parChTrans1D2" presStyleIdx="4" presStyleCnt="9"/>
      <dgm:spPr/>
      <dgm:t>
        <a:bodyPr/>
        <a:lstStyle/>
        <a:p>
          <a:endParaRPr lang="ru-RU"/>
        </a:p>
      </dgm:t>
    </dgm:pt>
    <dgm:pt modelId="{5BD1B28D-6F58-4E0F-9286-4D376D48CD37}" type="pres">
      <dgm:prSet presAssocID="{5EA53A9D-BE57-4460-A898-F91F2E0E49C7}" presName="node" presStyleLbl="node1" presStyleIdx="4" presStyleCnt="9" custScaleX="146054" custScaleY="51373" custRadScaleRad="125803" custRadScaleInc="-6224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9CE4E29-8C79-453B-8730-FC63318FD20F}" type="pres">
      <dgm:prSet presAssocID="{4032CF01-E7E6-4993-A7E6-21CA965773C0}" presName="Name9" presStyleLbl="parChTrans1D2" presStyleIdx="5" presStyleCnt="9"/>
      <dgm:spPr/>
      <dgm:t>
        <a:bodyPr/>
        <a:lstStyle/>
        <a:p>
          <a:endParaRPr lang="ru-RU"/>
        </a:p>
      </dgm:t>
    </dgm:pt>
    <dgm:pt modelId="{4FCABC7F-DC7A-494C-AD9F-A19DCA4B6668}" type="pres">
      <dgm:prSet presAssocID="{4032CF01-E7E6-4993-A7E6-21CA965773C0}" presName="connTx" presStyleLbl="parChTrans1D2" presStyleIdx="5" presStyleCnt="9"/>
      <dgm:spPr/>
      <dgm:t>
        <a:bodyPr/>
        <a:lstStyle/>
        <a:p>
          <a:endParaRPr lang="ru-RU"/>
        </a:p>
      </dgm:t>
    </dgm:pt>
    <dgm:pt modelId="{65F47389-6893-4AAE-8572-2E3182F7CA20}" type="pres">
      <dgm:prSet presAssocID="{86D0456B-FABF-4E7F-AE61-37C2957D9BC1}" presName="node" presStyleLbl="node1" presStyleIdx="5" presStyleCnt="9" custScaleX="149548" custScaleY="54197" custRadScaleRad="123134" custRadScaleInc="6875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6180EBE-2C14-4FFE-AE68-A5011DFFA9ED}" type="pres">
      <dgm:prSet presAssocID="{9DC76631-5886-4BD7-A458-2042C4718A68}" presName="Name9" presStyleLbl="parChTrans1D2" presStyleIdx="6" presStyleCnt="9"/>
      <dgm:spPr/>
      <dgm:t>
        <a:bodyPr/>
        <a:lstStyle/>
        <a:p>
          <a:endParaRPr lang="ru-RU"/>
        </a:p>
      </dgm:t>
    </dgm:pt>
    <dgm:pt modelId="{FC852B7C-FA1C-4CDA-94FF-C78E78C84592}" type="pres">
      <dgm:prSet presAssocID="{9DC76631-5886-4BD7-A458-2042C4718A68}" presName="connTx" presStyleLbl="parChTrans1D2" presStyleIdx="6" presStyleCnt="9"/>
      <dgm:spPr/>
      <dgm:t>
        <a:bodyPr/>
        <a:lstStyle/>
        <a:p>
          <a:endParaRPr lang="ru-RU"/>
        </a:p>
      </dgm:t>
    </dgm:pt>
    <dgm:pt modelId="{55A164D9-23C6-4B95-A687-76EB9891AAA3}" type="pres">
      <dgm:prSet presAssocID="{07CEBC98-ABFE-4CC4-A800-74F91992A9BA}" presName="node" presStyleLbl="node1" presStyleIdx="6" presStyleCnt="9" custScaleX="169057" custScaleY="88829" custRadScaleRad="139406" custRadScaleInc="461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4417455-64E2-462F-8757-8CD75F70219B}" type="pres">
      <dgm:prSet presAssocID="{9690446C-71D7-42E7-98C7-AA860D4B0EB8}" presName="Name9" presStyleLbl="parChTrans1D2" presStyleIdx="7" presStyleCnt="9"/>
      <dgm:spPr/>
      <dgm:t>
        <a:bodyPr/>
        <a:lstStyle/>
        <a:p>
          <a:endParaRPr lang="ru-RU"/>
        </a:p>
      </dgm:t>
    </dgm:pt>
    <dgm:pt modelId="{C7F723C3-B072-4DE2-AC44-57A174D7CD44}" type="pres">
      <dgm:prSet presAssocID="{9690446C-71D7-42E7-98C7-AA860D4B0EB8}" presName="connTx" presStyleLbl="parChTrans1D2" presStyleIdx="7" presStyleCnt="9"/>
      <dgm:spPr/>
      <dgm:t>
        <a:bodyPr/>
        <a:lstStyle/>
        <a:p>
          <a:endParaRPr lang="ru-RU"/>
        </a:p>
      </dgm:t>
    </dgm:pt>
    <dgm:pt modelId="{98A1618E-7D0C-4A4B-8F8A-84BCDFDA11FF}" type="pres">
      <dgm:prSet presAssocID="{CE9FD956-4F72-4BAE-B5D1-682C7032F0ED}" presName="node" presStyleLbl="node1" presStyleIdx="7" presStyleCnt="9" custScaleX="155947" custScaleY="55662" custRadScaleRad="151835" custRadScaleInc="-1396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11638CB-2757-4C58-A297-C8BF67A8661F}" type="pres">
      <dgm:prSet presAssocID="{A2E863E7-5906-4B1D-9E7D-E48DA5F3BE49}" presName="Name9" presStyleLbl="parChTrans1D2" presStyleIdx="8" presStyleCnt="9"/>
      <dgm:spPr/>
      <dgm:t>
        <a:bodyPr/>
        <a:lstStyle/>
        <a:p>
          <a:endParaRPr lang="ru-RU"/>
        </a:p>
      </dgm:t>
    </dgm:pt>
    <dgm:pt modelId="{0748C3B3-3158-4765-80B8-6873F3426A34}" type="pres">
      <dgm:prSet presAssocID="{A2E863E7-5906-4B1D-9E7D-E48DA5F3BE49}" presName="connTx" presStyleLbl="parChTrans1D2" presStyleIdx="8" presStyleCnt="9"/>
      <dgm:spPr/>
      <dgm:t>
        <a:bodyPr/>
        <a:lstStyle/>
        <a:p>
          <a:endParaRPr lang="ru-RU"/>
        </a:p>
      </dgm:t>
    </dgm:pt>
    <dgm:pt modelId="{AB2DB3AE-CC10-4CD3-9289-AFB2271F8B98}" type="pres">
      <dgm:prSet presAssocID="{AE290921-8C36-45BD-8EFB-FD382972987C}" presName="node" presStyleLbl="node1" presStyleIdx="8" presStyleCnt="9" custScaleX="153840" custScaleY="44224" custRadScaleRad="159190" custRadScaleInc="-8979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7D241CE8-6393-458E-99D4-C7B754A7CE3D}" type="presOf" srcId="{9690446C-71D7-42E7-98C7-AA860D4B0EB8}" destId="{E4417455-64E2-462F-8757-8CD75F70219B}" srcOrd="0" destOrd="0" presId="urn:microsoft.com/office/officeart/2005/8/layout/radial1"/>
    <dgm:cxn modelId="{42BC2F6A-0298-4B3F-B5B4-0CEB53781DE8}" type="presOf" srcId="{0C4B5BCA-7427-4041-8BE4-D37BD5BA38A5}" destId="{FAC5A342-D225-45E0-A5B6-B2C0D2077289}" srcOrd="1" destOrd="0" presId="urn:microsoft.com/office/officeart/2005/8/layout/radial1"/>
    <dgm:cxn modelId="{5139BA0F-6B81-4C5C-B605-99157AEAE6B6}" type="presOf" srcId="{AE290921-8C36-45BD-8EFB-FD382972987C}" destId="{AB2DB3AE-CC10-4CD3-9289-AFB2271F8B98}" srcOrd="0" destOrd="0" presId="urn:microsoft.com/office/officeart/2005/8/layout/radial1"/>
    <dgm:cxn modelId="{497951CC-DF54-4727-BA04-97D9E5FFFBDC}" srcId="{02FA89A2-F5B3-42D8-87E8-2920E20F6AFA}" destId="{CE9FD956-4F72-4BAE-B5D1-682C7032F0ED}" srcOrd="7" destOrd="0" parTransId="{9690446C-71D7-42E7-98C7-AA860D4B0EB8}" sibTransId="{569B4EB5-8551-4D3F-B570-D183E8CB4014}"/>
    <dgm:cxn modelId="{2CB7A6D9-3923-4995-926B-7BDF125E6D01}" srcId="{02FA89A2-F5B3-42D8-87E8-2920E20F6AFA}" destId="{E6E4C003-674C-4759-96D2-BE7E1DDE8488}" srcOrd="3" destOrd="0" parTransId="{7776944C-7AEA-4E89-B307-705774A6302F}" sibTransId="{D3B5462B-26A3-48BC-A941-B467D229B8EB}"/>
    <dgm:cxn modelId="{63A68823-84AC-43C4-A51C-9CB30EBAD726}" srcId="{4EBB2F65-1954-45F2-BB0E-09281CB4AF27}" destId="{02FA89A2-F5B3-42D8-87E8-2920E20F6AFA}" srcOrd="0" destOrd="0" parTransId="{CE010A84-E16F-4DB2-818F-6F2C0FC1C3FA}" sibTransId="{9D002B0F-8D27-42DC-A631-BA1C69F48ED6}"/>
    <dgm:cxn modelId="{A3CFAB02-0C56-455E-9F08-385242D79BBF}" type="presOf" srcId="{02FA89A2-F5B3-42D8-87E8-2920E20F6AFA}" destId="{BBAC6B83-A304-47B4-99E3-7BCD5853ADDC}" srcOrd="0" destOrd="0" presId="urn:microsoft.com/office/officeart/2005/8/layout/radial1"/>
    <dgm:cxn modelId="{36619D8C-56DC-4501-84B2-B1B53FEB93A5}" type="presOf" srcId="{DF295006-C52A-461B-8486-715DA8D82AFA}" destId="{E74CE09A-8EB9-4FFE-9EE0-423BA879DCA0}" srcOrd="0" destOrd="0" presId="urn:microsoft.com/office/officeart/2005/8/layout/radial1"/>
    <dgm:cxn modelId="{42471CD8-5E32-4C26-80D2-BE73ECD05E57}" type="presOf" srcId="{83D1497A-E570-4239-ADAF-E945259A2B45}" destId="{63193139-9720-4174-9620-0B304D4E832F}" srcOrd="0" destOrd="0" presId="urn:microsoft.com/office/officeart/2005/8/layout/radial1"/>
    <dgm:cxn modelId="{52ED61C5-FB4B-46CB-8483-3355DE98EF09}" type="presOf" srcId="{840F4E0D-9AF5-4D17-AAC2-E7D2BDF9BEF3}" destId="{21552E5B-EC0D-4C0B-8A65-1452B381CBFA}" srcOrd="0" destOrd="0" presId="urn:microsoft.com/office/officeart/2005/8/layout/radial1"/>
    <dgm:cxn modelId="{D46BCC48-DD02-4FD7-A359-2AB3C21E641A}" type="presOf" srcId="{83D1497A-E570-4239-ADAF-E945259A2B45}" destId="{4E38998C-9E44-49AB-8BF2-978AA5A360F2}" srcOrd="1" destOrd="0" presId="urn:microsoft.com/office/officeart/2005/8/layout/radial1"/>
    <dgm:cxn modelId="{4D70E157-799A-46C3-AD4A-0CE41CB3BDC7}" type="presOf" srcId="{9690446C-71D7-42E7-98C7-AA860D4B0EB8}" destId="{C7F723C3-B072-4DE2-AC44-57A174D7CD44}" srcOrd="1" destOrd="0" presId="urn:microsoft.com/office/officeart/2005/8/layout/radial1"/>
    <dgm:cxn modelId="{77898B03-C9FA-4149-9258-1A4A7DD1F7E0}" type="presOf" srcId="{7776944C-7AEA-4E89-B307-705774A6302F}" destId="{2419730D-B6B7-4D6D-8159-40836E278C05}" srcOrd="1" destOrd="0" presId="urn:microsoft.com/office/officeart/2005/8/layout/radial1"/>
    <dgm:cxn modelId="{A045B7C3-C6FD-46FA-AC00-67136847D951}" type="presOf" srcId="{9DC76631-5886-4BD7-A458-2042C4718A68}" destId="{66180EBE-2C14-4FFE-AE68-A5011DFFA9ED}" srcOrd="0" destOrd="0" presId="urn:microsoft.com/office/officeart/2005/8/layout/radial1"/>
    <dgm:cxn modelId="{374C6E73-0EEC-43B7-939C-88C25E16E6AD}" type="presOf" srcId="{FA91D9B6-CC85-45D9-A877-FB07A9BC4649}" destId="{6DD8EBA2-4025-40EB-8CC9-6E7AB00BF6D6}" srcOrd="1" destOrd="0" presId="urn:microsoft.com/office/officeart/2005/8/layout/radial1"/>
    <dgm:cxn modelId="{41A1A3A9-4447-4385-B909-A6EDA4622D7D}" srcId="{02FA89A2-F5B3-42D8-87E8-2920E20F6AFA}" destId="{86D0456B-FABF-4E7F-AE61-37C2957D9BC1}" srcOrd="5" destOrd="0" parTransId="{4032CF01-E7E6-4993-A7E6-21CA965773C0}" sibTransId="{109DD122-F0D3-4078-AF76-5157D0271A07}"/>
    <dgm:cxn modelId="{9B8971DC-A754-42FA-9D75-0ED1C223763E}" srcId="{02FA89A2-F5B3-42D8-87E8-2920E20F6AFA}" destId="{888625C7-7797-431B-A0E1-8922E4CB8F1C}" srcOrd="0" destOrd="0" parTransId="{83D1497A-E570-4239-ADAF-E945259A2B45}" sibTransId="{20EBE08D-0551-472F-B9C6-E27FE7D560CD}"/>
    <dgm:cxn modelId="{70F9F130-6021-4E46-8308-0249162E16C9}" type="presOf" srcId="{89C64B18-F501-4512-8C35-D42CA65329B5}" destId="{4ECCF112-FC0D-48C0-9FF5-1C5A68B8EE9C}" srcOrd="0" destOrd="0" presId="urn:microsoft.com/office/officeart/2005/8/layout/radial1"/>
    <dgm:cxn modelId="{CA7FA38F-80B5-40CA-9AEC-87F5F14C1B55}" type="presOf" srcId="{7776944C-7AEA-4E89-B307-705774A6302F}" destId="{338DA79B-518F-4965-B00D-63A8536886D5}" srcOrd="0" destOrd="0" presId="urn:microsoft.com/office/officeart/2005/8/layout/radial1"/>
    <dgm:cxn modelId="{36560E8D-8747-4689-ABCE-2F8D69420045}" type="presOf" srcId="{A2E863E7-5906-4B1D-9E7D-E48DA5F3BE49}" destId="{0748C3B3-3158-4765-80B8-6873F3426A34}" srcOrd="1" destOrd="0" presId="urn:microsoft.com/office/officeart/2005/8/layout/radial1"/>
    <dgm:cxn modelId="{04E2E20F-F756-41B7-8179-36837D3293ED}" type="presOf" srcId="{FA91D9B6-CC85-45D9-A877-FB07A9BC4649}" destId="{10F92E63-E274-435C-B155-8C5AF4D7D297}" srcOrd="0" destOrd="0" presId="urn:microsoft.com/office/officeart/2005/8/layout/radial1"/>
    <dgm:cxn modelId="{59919ADA-8637-4C4D-97CC-C951F2D9A448}" type="presOf" srcId="{E6E4C003-674C-4759-96D2-BE7E1DDE8488}" destId="{4E446E95-302E-4898-A9E3-A4B3308A4279}" srcOrd="0" destOrd="0" presId="urn:microsoft.com/office/officeart/2005/8/layout/radial1"/>
    <dgm:cxn modelId="{63BD5D0B-8D79-4972-BB9A-5B09310AAD31}" type="presOf" srcId="{4032CF01-E7E6-4993-A7E6-21CA965773C0}" destId="{B9CE4E29-8C79-453B-8730-FC63318FD20F}" srcOrd="0" destOrd="0" presId="urn:microsoft.com/office/officeart/2005/8/layout/radial1"/>
    <dgm:cxn modelId="{6C0CEA83-D6E0-43C3-8693-B84AAD444C65}" type="presOf" srcId="{07CEBC98-ABFE-4CC4-A800-74F91992A9BA}" destId="{55A164D9-23C6-4B95-A687-76EB9891AAA3}" srcOrd="0" destOrd="0" presId="urn:microsoft.com/office/officeart/2005/8/layout/radial1"/>
    <dgm:cxn modelId="{E273ABA4-020C-412E-AAD1-46148D07380F}" type="presOf" srcId="{CE9FD956-4F72-4BAE-B5D1-682C7032F0ED}" destId="{98A1618E-7D0C-4A4B-8F8A-84BCDFDA11FF}" srcOrd="0" destOrd="0" presId="urn:microsoft.com/office/officeart/2005/8/layout/radial1"/>
    <dgm:cxn modelId="{6F8D97D5-E113-4DE7-9111-942F5DB3F55B}" srcId="{02FA89A2-F5B3-42D8-87E8-2920E20F6AFA}" destId="{5EA53A9D-BE57-4460-A898-F91F2E0E49C7}" srcOrd="4" destOrd="0" parTransId="{FA91D9B6-CC85-45D9-A877-FB07A9BC4649}" sibTransId="{A9A90281-C607-48BF-9301-611AEF0D1B38}"/>
    <dgm:cxn modelId="{3080925B-FF2E-47F8-81DB-A6D5EBD145A1}" srcId="{02FA89A2-F5B3-42D8-87E8-2920E20F6AFA}" destId="{AE290921-8C36-45BD-8EFB-FD382972987C}" srcOrd="8" destOrd="0" parTransId="{A2E863E7-5906-4B1D-9E7D-E48DA5F3BE49}" sibTransId="{7CD4BB61-FDE0-4418-A48B-6FC3B5EAF57E}"/>
    <dgm:cxn modelId="{44E42812-7998-4E5C-B133-4EACAD74F950}" srcId="{02FA89A2-F5B3-42D8-87E8-2920E20F6AFA}" destId="{07CEBC98-ABFE-4CC4-A800-74F91992A9BA}" srcOrd="6" destOrd="0" parTransId="{9DC76631-5886-4BD7-A458-2042C4718A68}" sibTransId="{AF90939A-64AC-47D6-B7D4-E23290DD91B1}"/>
    <dgm:cxn modelId="{D88E2BD9-790B-4AE2-B273-EBD55A339738}" srcId="{02FA89A2-F5B3-42D8-87E8-2920E20F6AFA}" destId="{DF295006-C52A-461B-8486-715DA8D82AFA}" srcOrd="2" destOrd="0" parTransId="{89C64B18-F501-4512-8C35-D42CA65329B5}" sibTransId="{527852C5-3A42-428C-8BF5-5EE689540227}"/>
    <dgm:cxn modelId="{978DB532-F489-465C-8AA3-26C52339BA00}" type="presOf" srcId="{5EA53A9D-BE57-4460-A898-F91F2E0E49C7}" destId="{5BD1B28D-6F58-4E0F-9286-4D376D48CD37}" srcOrd="0" destOrd="0" presId="urn:microsoft.com/office/officeart/2005/8/layout/radial1"/>
    <dgm:cxn modelId="{17E36914-BBE5-45CB-B141-CC9BCA96B40B}" type="presOf" srcId="{89C64B18-F501-4512-8C35-D42CA65329B5}" destId="{2DD6E1A7-5AF9-4AE4-AEC5-7744A3753980}" srcOrd="1" destOrd="0" presId="urn:microsoft.com/office/officeart/2005/8/layout/radial1"/>
    <dgm:cxn modelId="{440F00B3-55B0-4054-87D2-C4B1559C21D6}" type="presOf" srcId="{4EBB2F65-1954-45F2-BB0E-09281CB4AF27}" destId="{18CFE969-B619-427E-903B-91908CC999E3}" srcOrd="0" destOrd="0" presId="urn:microsoft.com/office/officeart/2005/8/layout/radial1"/>
    <dgm:cxn modelId="{45E44FF6-33B9-4D3E-B6FD-933B2BF71E19}" srcId="{02FA89A2-F5B3-42D8-87E8-2920E20F6AFA}" destId="{840F4E0D-9AF5-4D17-AAC2-E7D2BDF9BEF3}" srcOrd="1" destOrd="0" parTransId="{0C4B5BCA-7427-4041-8BE4-D37BD5BA38A5}" sibTransId="{D12FC1EC-0BD4-4D8C-B9DA-38C7A32FB350}"/>
    <dgm:cxn modelId="{A1724678-B4AB-4118-945A-D843E3792510}" type="presOf" srcId="{A2E863E7-5906-4B1D-9E7D-E48DA5F3BE49}" destId="{E11638CB-2757-4C58-A297-C8BF67A8661F}" srcOrd="0" destOrd="0" presId="urn:microsoft.com/office/officeart/2005/8/layout/radial1"/>
    <dgm:cxn modelId="{AD0DC58C-A8E2-41BB-B1A5-5C113D56D496}" type="presOf" srcId="{4032CF01-E7E6-4993-A7E6-21CA965773C0}" destId="{4FCABC7F-DC7A-494C-AD9F-A19DCA4B6668}" srcOrd="1" destOrd="0" presId="urn:microsoft.com/office/officeart/2005/8/layout/radial1"/>
    <dgm:cxn modelId="{136493EA-77C7-473C-B4A9-F18D8700D795}" type="presOf" srcId="{9DC76631-5886-4BD7-A458-2042C4718A68}" destId="{FC852B7C-FA1C-4CDA-94FF-C78E78C84592}" srcOrd="1" destOrd="0" presId="urn:microsoft.com/office/officeart/2005/8/layout/radial1"/>
    <dgm:cxn modelId="{052352A9-6CDB-41BA-A220-35ABD0741445}" type="presOf" srcId="{86D0456B-FABF-4E7F-AE61-37C2957D9BC1}" destId="{65F47389-6893-4AAE-8572-2E3182F7CA20}" srcOrd="0" destOrd="0" presId="urn:microsoft.com/office/officeart/2005/8/layout/radial1"/>
    <dgm:cxn modelId="{9F0CFE0F-7522-4AB6-A346-BDC41F3757BD}" type="presOf" srcId="{888625C7-7797-431B-A0E1-8922E4CB8F1C}" destId="{6AD60873-357E-43A1-AAD9-D4FB787AFF57}" srcOrd="0" destOrd="0" presId="urn:microsoft.com/office/officeart/2005/8/layout/radial1"/>
    <dgm:cxn modelId="{8E9B299B-A557-4081-B20A-891B98831D18}" type="presOf" srcId="{0C4B5BCA-7427-4041-8BE4-D37BD5BA38A5}" destId="{A00590F1-10B9-4D94-B49B-8AD1CDD36BB2}" srcOrd="0" destOrd="0" presId="urn:microsoft.com/office/officeart/2005/8/layout/radial1"/>
    <dgm:cxn modelId="{603078DA-8B5C-415B-933A-FFF539D409B1}" type="presParOf" srcId="{18CFE969-B619-427E-903B-91908CC999E3}" destId="{BBAC6B83-A304-47B4-99E3-7BCD5853ADDC}" srcOrd="0" destOrd="0" presId="urn:microsoft.com/office/officeart/2005/8/layout/radial1"/>
    <dgm:cxn modelId="{1955D58F-FBA8-42A5-AEC1-3B31308449D8}" type="presParOf" srcId="{18CFE969-B619-427E-903B-91908CC999E3}" destId="{63193139-9720-4174-9620-0B304D4E832F}" srcOrd="1" destOrd="0" presId="urn:microsoft.com/office/officeart/2005/8/layout/radial1"/>
    <dgm:cxn modelId="{54E0A590-15E7-47A7-8D9A-434DD8EF123B}" type="presParOf" srcId="{63193139-9720-4174-9620-0B304D4E832F}" destId="{4E38998C-9E44-49AB-8BF2-978AA5A360F2}" srcOrd="0" destOrd="0" presId="urn:microsoft.com/office/officeart/2005/8/layout/radial1"/>
    <dgm:cxn modelId="{69BB3D08-1386-4DB2-A5BA-B38163BB7DE8}" type="presParOf" srcId="{18CFE969-B619-427E-903B-91908CC999E3}" destId="{6AD60873-357E-43A1-AAD9-D4FB787AFF57}" srcOrd="2" destOrd="0" presId="urn:microsoft.com/office/officeart/2005/8/layout/radial1"/>
    <dgm:cxn modelId="{F71A5044-059C-4AE0-B427-B233182201BF}" type="presParOf" srcId="{18CFE969-B619-427E-903B-91908CC999E3}" destId="{A00590F1-10B9-4D94-B49B-8AD1CDD36BB2}" srcOrd="3" destOrd="0" presId="urn:microsoft.com/office/officeart/2005/8/layout/radial1"/>
    <dgm:cxn modelId="{CB383F39-E85A-4F31-8173-880E7BEB1AE4}" type="presParOf" srcId="{A00590F1-10B9-4D94-B49B-8AD1CDD36BB2}" destId="{FAC5A342-D225-45E0-A5B6-B2C0D2077289}" srcOrd="0" destOrd="0" presId="urn:microsoft.com/office/officeart/2005/8/layout/radial1"/>
    <dgm:cxn modelId="{E5BC4CC8-782E-483E-9DC1-EB00A35DDAFF}" type="presParOf" srcId="{18CFE969-B619-427E-903B-91908CC999E3}" destId="{21552E5B-EC0D-4C0B-8A65-1452B381CBFA}" srcOrd="4" destOrd="0" presId="urn:microsoft.com/office/officeart/2005/8/layout/radial1"/>
    <dgm:cxn modelId="{6570272F-009F-49D5-A728-55E17B3A297D}" type="presParOf" srcId="{18CFE969-B619-427E-903B-91908CC999E3}" destId="{4ECCF112-FC0D-48C0-9FF5-1C5A68B8EE9C}" srcOrd="5" destOrd="0" presId="urn:microsoft.com/office/officeart/2005/8/layout/radial1"/>
    <dgm:cxn modelId="{14FDB1EC-7367-452A-A9DC-D68E52563DD5}" type="presParOf" srcId="{4ECCF112-FC0D-48C0-9FF5-1C5A68B8EE9C}" destId="{2DD6E1A7-5AF9-4AE4-AEC5-7744A3753980}" srcOrd="0" destOrd="0" presId="urn:microsoft.com/office/officeart/2005/8/layout/radial1"/>
    <dgm:cxn modelId="{E7BDFA19-F418-4B61-AA77-BA8FD4251416}" type="presParOf" srcId="{18CFE969-B619-427E-903B-91908CC999E3}" destId="{E74CE09A-8EB9-4FFE-9EE0-423BA879DCA0}" srcOrd="6" destOrd="0" presId="urn:microsoft.com/office/officeart/2005/8/layout/radial1"/>
    <dgm:cxn modelId="{63F972B7-0B77-43DA-89CD-D84ACD49FC59}" type="presParOf" srcId="{18CFE969-B619-427E-903B-91908CC999E3}" destId="{338DA79B-518F-4965-B00D-63A8536886D5}" srcOrd="7" destOrd="0" presId="urn:microsoft.com/office/officeart/2005/8/layout/radial1"/>
    <dgm:cxn modelId="{3A8C3AF5-E7DA-4879-B05C-7E43B53EC219}" type="presParOf" srcId="{338DA79B-518F-4965-B00D-63A8536886D5}" destId="{2419730D-B6B7-4D6D-8159-40836E278C05}" srcOrd="0" destOrd="0" presId="urn:microsoft.com/office/officeart/2005/8/layout/radial1"/>
    <dgm:cxn modelId="{847DDB3B-BFC5-43E2-9BBA-15892506006B}" type="presParOf" srcId="{18CFE969-B619-427E-903B-91908CC999E3}" destId="{4E446E95-302E-4898-A9E3-A4B3308A4279}" srcOrd="8" destOrd="0" presId="urn:microsoft.com/office/officeart/2005/8/layout/radial1"/>
    <dgm:cxn modelId="{79CA2B2F-AC4F-406E-BD55-AE871FC2AB34}" type="presParOf" srcId="{18CFE969-B619-427E-903B-91908CC999E3}" destId="{10F92E63-E274-435C-B155-8C5AF4D7D297}" srcOrd="9" destOrd="0" presId="urn:microsoft.com/office/officeart/2005/8/layout/radial1"/>
    <dgm:cxn modelId="{A94068B2-5B4F-4EFA-AC50-1F86714E2DB1}" type="presParOf" srcId="{10F92E63-E274-435C-B155-8C5AF4D7D297}" destId="{6DD8EBA2-4025-40EB-8CC9-6E7AB00BF6D6}" srcOrd="0" destOrd="0" presId="urn:microsoft.com/office/officeart/2005/8/layout/radial1"/>
    <dgm:cxn modelId="{3A47A4EA-15FF-48A0-AA49-9C0812CD2A50}" type="presParOf" srcId="{18CFE969-B619-427E-903B-91908CC999E3}" destId="{5BD1B28D-6F58-4E0F-9286-4D376D48CD37}" srcOrd="10" destOrd="0" presId="urn:microsoft.com/office/officeart/2005/8/layout/radial1"/>
    <dgm:cxn modelId="{2B48CF20-BACC-4E9F-98F7-EAE3033077AD}" type="presParOf" srcId="{18CFE969-B619-427E-903B-91908CC999E3}" destId="{B9CE4E29-8C79-453B-8730-FC63318FD20F}" srcOrd="11" destOrd="0" presId="urn:microsoft.com/office/officeart/2005/8/layout/radial1"/>
    <dgm:cxn modelId="{BB9610A0-E430-4F4C-B88E-BEECF7A0FD69}" type="presParOf" srcId="{B9CE4E29-8C79-453B-8730-FC63318FD20F}" destId="{4FCABC7F-DC7A-494C-AD9F-A19DCA4B6668}" srcOrd="0" destOrd="0" presId="urn:microsoft.com/office/officeart/2005/8/layout/radial1"/>
    <dgm:cxn modelId="{0692A45C-BAD3-465F-BF5B-597AB375F8A9}" type="presParOf" srcId="{18CFE969-B619-427E-903B-91908CC999E3}" destId="{65F47389-6893-4AAE-8572-2E3182F7CA20}" srcOrd="12" destOrd="0" presId="urn:microsoft.com/office/officeart/2005/8/layout/radial1"/>
    <dgm:cxn modelId="{99FAE37B-794A-45AF-9663-6BF6BBDA1155}" type="presParOf" srcId="{18CFE969-B619-427E-903B-91908CC999E3}" destId="{66180EBE-2C14-4FFE-AE68-A5011DFFA9ED}" srcOrd="13" destOrd="0" presId="urn:microsoft.com/office/officeart/2005/8/layout/radial1"/>
    <dgm:cxn modelId="{705D0B45-D307-4FBF-B89D-AE7B84C7E520}" type="presParOf" srcId="{66180EBE-2C14-4FFE-AE68-A5011DFFA9ED}" destId="{FC852B7C-FA1C-4CDA-94FF-C78E78C84592}" srcOrd="0" destOrd="0" presId="urn:microsoft.com/office/officeart/2005/8/layout/radial1"/>
    <dgm:cxn modelId="{DFDC946A-4C21-4F9F-B5BE-E382BA63AAF1}" type="presParOf" srcId="{18CFE969-B619-427E-903B-91908CC999E3}" destId="{55A164D9-23C6-4B95-A687-76EB9891AAA3}" srcOrd="14" destOrd="0" presId="urn:microsoft.com/office/officeart/2005/8/layout/radial1"/>
    <dgm:cxn modelId="{C83D13C8-D561-4759-B5C8-CE1A3EBDDBD0}" type="presParOf" srcId="{18CFE969-B619-427E-903B-91908CC999E3}" destId="{E4417455-64E2-462F-8757-8CD75F70219B}" srcOrd="15" destOrd="0" presId="urn:microsoft.com/office/officeart/2005/8/layout/radial1"/>
    <dgm:cxn modelId="{C25B527A-C342-4FF4-8D66-E3C2042ED984}" type="presParOf" srcId="{E4417455-64E2-462F-8757-8CD75F70219B}" destId="{C7F723C3-B072-4DE2-AC44-57A174D7CD44}" srcOrd="0" destOrd="0" presId="urn:microsoft.com/office/officeart/2005/8/layout/radial1"/>
    <dgm:cxn modelId="{6D2D8456-F51E-44BA-A808-5B588AE0121B}" type="presParOf" srcId="{18CFE969-B619-427E-903B-91908CC999E3}" destId="{98A1618E-7D0C-4A4B-8F8A-84BCDFDA11FF}" srcOrd="16" destOrd="0" presId="urn:microsoft.com/office/officeart/2005/8/layout/radial1"/>
    <dgm:cxn modelId="{CB00F12B-FD64-45CB-8A23-05B8762F7F6B}" type="presParOf" srcId="{18CFE969-B619-427E-903B-91908CC999E3}" destId="{E11638CB-2757-4C58-A297-C8BF67A8661F}" srcOrd="17" destOrd="0" presId="urn:microsoft.com/office/officeart/2005/8/layout/radial1"/>
    <dgm:cxn modelId="{D16F8A5B-DD2E-4E79-B15E-511C0C3944B8}" type="presParOf" srcId="{E11638CB-2757-4C58-A297-C8BF67A8661F}" destId="{0748C3B3-3158-4765-80B8-6873F3426A34}" srcOrd="0" destOrd="0" presId="urn:microsoft.com/office/officeart/2005/8/layout/radial1"/>
    <dgm:cxn modelId="{128783E2-7B78-46FD-B61E-8AD33D24FF67}" type="presParOf" srcId="{18CFE969-B619-427E-903B-91908CC999E3}" destId="{AB2DB3AE-CC10-4CD3-9289-AFB2271F8B98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B0F8C7-FECF-4C75-B2AC-49735593BCA1}">
      <dsp:nvSpPr>
        <dsp:cNvPr id="0" name=""/>
        <dsp:cNvSpPr/>
      </dsp:nvSpPr>
      <dsp:spPr>
        <a:xfrm>
          <a:off x="6886439" y="2122693"/>
          <a:ext cx="91440" cy="472000"/>
        </a:xfrm>
        <a:custGeom>
          <a:avLst/>
          <a:gdLst/>
          <a:ahLst/>
          <a:cxnLst/>
          <a:rect l="0" t="0" r="0" b="0"/>
          <a:pathLst>
            <a:path>
              <a:moveTo>
                <a:pt x="65091" y="0"/>
              </a:moveTo>
              <a:lnTo>
                <a:pt x="65091" y="357038"/>
              </a:lnTo>
              <a:lnTo>
                <a:pt x="45720" y="357038"/>
              </a:lnTo>
              <a:lnTo>
                <a:pt x="45720" y="47200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B9D4F-9124-4224-BA62-09BD03803C70}">
      <dsp:nvSpPr>
        <dsp:cNvPr id="0" name=""/>
        <dsp:cNvSpPr/>
      </dsp:nvSpPr>
      <dsp:spPr>
        <a:xfrm>
          <a:off x="4611192" y="963670"/>
          <a:ext cx="2340338" cy="371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047"/>
              </a:lnTo>
              <a:lnTo>
                <a:pt x="2340338" y="256047"/>
              </a:lnTo>
              <a:lnTo>
                <a:pt x="2340338" y="37100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77C832-EFC8-4D62-AC5E-3CE18BAB4D5F}">
      <dsp:nvSpPr>
        <dsp:cNvPr id="0" name=""/>
        <dsp:cNvSpPr/>
      </dsp:nvSpPr>
      <dsp:spPr>
        <a:xfrm>
          <a:off x="4269898" y="2211077"/>
          <a:ext cx="109366" cy="198024"/>
        </a:xfrm>
        <a:custGeom>
          <a:avLst/>
          <a:gdLst/>
          <a:ahLst/>
          <a:cxnLst/>
          <a:rect l="0" t="0" r="0" b="0"/>
          <a:pathLst>
            <a:path>
              <a:moveTo>
                <a:pt x="109366" y="0"/>
              </a:moveTo>
              <a:lnTo>
                <a:pt x="109366" y="83062"/>
              </a:lnTo>
              <a:lnTo>
                <a:pt x="0" y="83062"/>
              </a:lnTo>
              <a:lnTo>
                <a:pt x="0" y="19802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46701-DCA9-43D6-B35A-A40116B6BDF0}">
      <dsp:nvSpPr>
        <dsp:cNvPr id="0" name=""/>
        <dsp:cNvSpPr/>
      </dsp:nvSpPr>
      <dsp:spPr>
        <a:xfrm>
          <a:off x="4379264" y="963670"/>
          <a:ext cx="231927" cy="459393"/>
        </a:xfrm>
        <a:custGeom>
          <a:avLst/>
          <a:gdLst/>
          <a:ahLst/>
          <a:cxnLst/>
          <a:rect l="0" t="0" r="0" b="0"/>
          <a:pathLst>
            <a:path>
              <a:moveTo>
                <a:pt x="231927" y="0"/>
              </a:moveTo>
              <a:lnTo>
                <a:pt x="231927" y="344431"/>
              </a:lnTo>
              <a:lnTo>
                <a:pt x="0" y="344431"/>
              </a:lnTo>
              <a:lnTo>
                <a:pt x="0" y="45939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5ABC6-6B1B-4828-9F17-C9573AC98EF8}">
      <dsp:nvSpPr>
        <dsp:cNvPr id="0" name=""/>
        <dsp:cNvSpPr/>
      </dsp:nvSpPr>
      <dsp:spPr>
        <a:xfrm>
          <a:off x="1633195" y="2084814"/>
          <a:ext cx="98073" cy="238866"/>
        </a:xfrm>
        <a:custGeom>
          <a:avLst/>
          <a:gdLst/>
          <a:ahLst/>
          <a:cxnLst/>
          <a:rect l="0" t="0" r="0" b="0"/>
          <a:pathLst>
            <a:path>
              <a:moveTo>
                <a:pt x="98073" y="0"/>
              </a:moveTo>
              <a:lnTo>
                <a:pt x="98073" y="123905"/>
              </a:lnTo>
              <a:lnTo>
                <a:pt x="0" y="123905"/>
              </a:lnTo>
              <a:lnTo>
                <a:pt x="0" y="23886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31A8A-67FC-4455-A62B-6FFD377380A5}">
      <dsp:nvSpPr>
        <dsp:cNvPr id="0" name=""/>
        <dsp:cNvSpPr/>
      </dsp:nvSpPr>
      <dsp:spPr>
        <a:xfrm>
          <a:off x="1731268" y="963670"/>
          <a:ext cx="2879923" cy="333129"/>
        </a:xfrm>
        <a:custGeom>
          <a:avLst/>
          <a:gdLst/>
          <a:ahLst/>
          <a:cxnLst/>
          <a:rect l="0" t="0" r="0" b="0"/>
          <a:pathLst>
            <a:path>
              <a:moveTo>
                <a:pt x="2879923" y="0"/>
              </a:moveTo>
              <a:lnTo>
                <a:pt x="2879923" y="218167"/>
              </a:lnTo>
              <a:lnTo>
                <a:pt x="0" y="218167"/>
              </a:lnTo>
              <a:lnTo>
                <a:pt x="0" y="33312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E04E5-8002-4345-A89D-E87594281270}">
      <dsp:nvSpPr>
        <dsp:cNvPr id="0" name=""/>
        <dsp:cNvSpPr/>
      </dsp:nvSpPr>
      <dsp:spPr>
        <a:xfrm>
          <a:off x="2031346" y="-130990"/>
          <a:ext cx="5159691" cy="10946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2033F-1EBB-458A-8609-DC1261CA96D1}">
      <dsp:nvSpPr>
        <dsp:cNvPr id="0" name=""/>
        <dsp:cNvSpPr/>
      </dsp:nvSpPr>
      <dsp:spPr>
        <a:xfrm>
          <a:off x="2169231" y="0"/>
          <a:ext cx="5159691" cy="1094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Утвержденные доходы бюджета на 2017 год</a:t>
          </a:r>
          <a:endParaRPr lang="ru-RU" sz="2400" b="1" i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69231" y="0"/>
        <a:ext cx="5159691" cy="1094661"/>
      </dsp:txXfrm>
    </dsp:sp>
    <dsp:sp modelId="{54997925-1A60-4667-A2E8-CF58EEF46396}">
      <dsp:nvSpPr>
        <dsp:cNvPr id="0" name=""/>
        <dsp:cNvSpPr/>
      </dsp:nvSpPr>
      <dsp:spPr>
        <a:xfrm>
          <a:off x="1110785" y="1296800"/>
          <a:ext cx="1240966" cy="788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1FF96-45C6-4CFF-A895-DCFB735027E2}">
      <dsp:nvSpPr>
        <dsp:cNvPr id="0" name=""/>
        <dsp:cNvSpPr/>
      </dsp:nvSpPr>
      <dsp:spPr>
        <a:xfrm>
          <a:off x="1248670" y="1427791"/>
          <a:ext cx="1240966" cy="788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Налоговые доходы</a:t>
          </a:r>
          <a:endParaRPr lang="ru-RU" sz="1200" kern="1200" dirty="0"/>
        </a:p>
      </dsp:txBody>
      <dsp:txXfrm>
        <a:off x="1248670" y="1427791"/>
        <a:ext cx="1240966" cy="788013"/>
      </dsp:txXfrm>
    </dsp:sp>
    <dsp:sp modelId="{94E41C2A-EE4B-440F-96BE-F00148D39328}">
      <dsp:nvSpPr>
        <dsp:cNvPr id="0" name=""/>
        <dsp:cNvSpPr/>
      </dsp:nvSpPr>
      <dsp:spPr>
        <a:xfrm>
          <a:off x="741715" y="2323680"/>
          <a:ext cx="1782958" cy="31296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0EBBD-4E7C-44B7-868B-4C48127D6B76}">
      <dsp:nvSpPr>
        <dsp:cNvPr id="0" name=""/>
        <dsp:cNvSpPr/>
      </dsp:nvSpPr>
      <dsp:spPr>
        <a:xfrm>
          <a:off x="879601" y="2454671"/>
          <a:ext cx="1782958" cy="3129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>
              <a:latin typeface="Times New Roman" pitchFamily="18" charset="0"/>
              <a:cs typeface="Times New Roman" pitchFamily="18" charset="0"/>
            </a:rPr>
            <a:t>Налог, взимаемый в связи с применением упрощенной системы налогообложения;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>
              <a:latin typeface="Times New Roman" pitchFamily="18" charset="0"/>
              <a:cs typeface="Times New Roman" pitchFamily="18" charset="0"/>
            </a:rPr>
            <a:t>Единый налог на вмененный доход;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>
              <a:latin typeface="Times New Roman" pitchFamily="18" charset="0"/>
              <a:cs typeface="Times New Roman" pitchFamily="18" charset="0"/>
            </a:rPr>
            <a:t>Другие налоговые доходы</a:t>
          </a:r>
          <a:endParaRPr lang="ru-RU" sz="11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79601" y="2454671"/>
        <a:ext cx="1782958" cy="3129620"/>
      </dsp:txXfrm>
    </dsp:sp>
    <dsp:sp modelId="{BFD4D821-DFFA-4D7A-8C2B-D77A9A89F1B3}">
      <dsp:nvSpPr>
        <dsp:cNvPr id="0" name=""/>
        <dsp:cNvSpPr/>
      </dsp:nvSpPr>
      <dsp:spPr>
        <a:xfrm>
          <a:off x="3758781" y="1423063"/>
          <a:ext cx="1240966" cy="788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76A0D-C27B-44EC-8885-044C15433F79}">
      <dsp:nvSpPr>
        <dsp:cNvPr id="0" name=""/>
        <dsp:cNvSpPr/>
      </dsp:nvSpPr>
      <dsp:spPr>
        <a:xfrm>
          <a:off x="3896666" y="1554054"/>
          <a:ext cx="1240966" cy="788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Неналоговые доходы</a:t>
          </a:r>
          <a:endParaRPr lang="ru-RU" sz="1200" kern="1200" dirty="0"/>
        </a:p>
      </dsp:txBody>
      <dsp:txXfrm>
        <a:off x="3896666" y="1554054"/>
        <a:ext cx="1240966" cy="788013"/>
      </dsp:txXfrm>
    </dsp:sp>
    <dsp:sp modelId="{02CA7172-65AB-4871-ACDB-C1CCB92D7730}">
      <dsp:nvSpPr>
        <dsp:cNvPr id="0" name=""/>
        <dsp:cNvSpPr/>
      </dsp:nvSpPr>
      <dsp:spPr>
        <a:xfrm>
          <a:off x="3230713" y="2409101"/>
          <a:ext cx="2078370" cy="2364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5C351-9FB5-4B15-9A2E-D5A9F29A6BD7}">
      <dsp:nvSpPr>
        <dsp:cNvPr id="0" name=""/>
        <dsp:cNvSpPr/>
      </dsp:nvSpPr>
      <dsp:spPr>
        <a:xfrm>
          <a:off x="3368598" y="2540092"/>
          <a:ext cx="2078370" cy="2364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latin typeface="Times New Roman" pitchFamily="18" charset="0"/>
              <a:cs typeface="Times New Roman" pitchFamily="18" charset="0"/>
            </a:rPr>
            <a:t>Доходы от использования имущества , находящегося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latin typeface="Times New Roman" pitchFamily="18" charset="0"/>
              <a:cs typeface="Times New Roman" pitchFamily="18" charset="0"/>
            </a:rPr>
            <a:t>в государственной 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>
              <a:latin typeface="Times New Roman" pitchFamily="18" charset="0"/>
              <a:cs typeface="Times New Roman" pitchFamily="18" charset="0"/>
            </a:rPr>
            <a:t>муниципальной собственности;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100" i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>
              <a:latin typeface="Times New Roman" pitchFamily="18" charset="0"/>
              <a:cs typeface="Times New Roman" pitchFamily="18" charset="0"/>
            </a:rPr>
            <a:t>Доходы от оказания платных услуг;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>
              <a:latin typeface="Times New Roman" pitchFamily="18" charset="0"/>
              <a:cs typeface="Times New Roman" pitchFamily="18" charset="0"/>
            </a:rPr>
            <a:t>Штрафы, санкции, возмещение ущерба;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>
              <a:latin typeface="Times New Roman" pitchFamily="18" charset="0"/>
              <a:cs typeface="Times New Roman" pitchFamily="18" charset="0"/>
            </a:rPr>
            <a:t>Прочие неналоговые доходы.</a:t>
          </a:r>
          <a:endParaRPr lang="ru-RU" sz="11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68598" y="2540092"/>
        <a:ext cx="2078370" cy="2364002"/>
      </dsp:txXfrm>
    </dsp:sp>
    <dsp:sp modelId="{4A9B6F12-F980-4E7F-83FB-A647001847AA}">
      <dsp:nvSpPr>
        <dsp:cNvPr id="0" name=""/>
        <dsp:cNvSpPr/>
      </dsp:nvSpPr>
      <dsp:spPr>
        <a:xfrm>
          <a:off x="6331047" y="1334680"/>
          <a:ext cx="1240966" cy="788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4F22A-39B7-4B16-BB5F-BEDCC6B90DEE}">
      <dsp:nvSpPr>
        <dsp:cNvPr id="0" name=""/>
        <dsp:cNvSpPr/>
      </dsp:nvSpPr>
      <dsp:spPr>
        <a:xfrm>
          <a:off x="6468932" y="1465670"/>
          <a:ext cx="1240966" cy="788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Безвозмездные поступления</a:t>
          </a:r>
          <a:endParaRPr lang="ru-RU" sz="1200" kern="1200" dirty="0"/>
        </a:p>
      </dsp:txBody>
      <dsp:txXfrm>
        <a:off x="6468932" y="1465670"/>
        <a:ext cx="1240966" cy="788013"/>
      </dsp:txXfrm>
    </dsp:sp>
    <dsp:sp modelId="{CFCA877D-8A1A-4ABB-805E-F02A8C7AD03C}">
      <dsp:nvSpPr>
        <dsp:cNvPr id="0" name=""/>
        <dsp:cNvSpPr/>
      </dsp:nvSpPr>
      <dsp:spPr>
        <a:xfrm>
          <a:off x="5933081" y="2594694"/>
          <a:ext cx="1998154" cy="1934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40CE9-B843-426F-8AB7-761D4C7BAF8B}">
      <dsp:nvSpPr>
        <dsp:cNvPr id="0" name=""/>
        <dsp:cNvSpPr/>
      </dsp:nvSpPr>
      <dsp:spPr>
        <a:xfrm>
          <a:off x="6070967" y="2725685"/>
          <a:ext cx="1998154" cy="1934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>
              <a:latin typeface="Times New Roman" pitchFamily="18" charset="0"/>
              <a:cs typeface="Times New Roman" pitchFamily="18" charset="0"/>
            </a:rPr>
            <a:t>Субвенции местным бюджетам на выполнение передаваемых полномочий субъектов Российской Федерации;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>
              <a:latin typeface="Times New Roman" pitchFamily="18" charset="0"/>
              <a:cs typeface="Times New Roman" pitchFamily="18" charset="0"/>
            </a:rPr>
            <a:t>Дотации на выравнивание бюджетной обеспеченности</a:t>
          </a:r>
          <a:endParaRPr lang="ru-RU" sz="11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70967" y="2725685"/>
        <a:ext cx="1998154" cy="19345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AC6B83-A304-47B4-99E3-7BCD5853ADDC}">
      <dsp:nvSpPr>
        <dsp:cNvPr id="0" name=""/>
        <dsp:cNvSpPr/>
      </dsp:nvSpPr>
      <dsp:spPr>
        <a:xfrm>
          <a:off x="3279806" y="2178734"/>
          <a:ext cx="2005499" cy="9853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Расходные обязательства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79806" y="2178734"/>
        <a:ext cx="2005499" cy="985330"/>
      </dsp:txXfrm>
    </dsp:sp>
    <dsp:sp modelId="{63193139-9720-4174-9620-0B304D4E832F}">
      <dsp:nvSpPr>
        <dsp:cNvPr id="0" name=""/>
        <dsp:cNvSpPr/>
      </dsp:nvSpPr>
      <dsp:spPr>
        <a:xfrm rot="16200000">
          <a:off x="3657874" y="1542538"/>
          <a:ext cx="1249364" cy="23027"/>
        </a:xfrm>
        <a:custGeom>
          <a:avLst/>
          <a:gdLst/>
          <a:ahLst/>
          <a:cxnLst/>
          <a:rect l="0" t="0" r="0" b="0"/>
          <a:pathLst>
            <a:path>
              <a:moveTo>
                <a:pt x="0" y="11513"/>
              </a:moveTo>
              <a:lnTo>
                <a:pt x="1249364" y="1151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4251322" y="1522817"/>
        <a:ext cx="62468" cy="62468"/>
      </dsp:txXfrm>
    </dsp:sp>
    <dsp:sp modelId="{6AD60873-357E-43A1-AAD9-D4FB787AFF57}">
      <dsp:nvSpPr>
        <dsp:cNvPr id="0" name=""/>
        <dsp:cNvSpPr/>
      </dsp:nvSpPr>
      <dsp:spPr>
        <a:xfrm>
          <a:off x="3357991" y="232562"/>
          <a:ext cx="1849130" cy="6968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Жилищно-коммунальное хозяйство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57991" y="232562"/>
        <a:ext cx="1849130" cy="696806"/>
      </dsp:txXfrm>
    </dsp:sp>
    <dsp:sp modelId="{A00590F1-10B9-4D94-B49B-8AD1CDD36BB2}">
      <dsp:nvSpPr>
        <dsp:cNvPr id="0" name=""/>
        <dsp:cNvSpPr/>
      </dsp:nvSpPr>
      <dsp:spPr>
        <a:xfrm rot="19674144">
          <a:off x="4730588" y="1680013"/>
          <a:ext cx="2228327" cy="23027"/>
        </a:xfrm>
        <a:custGeom>
          <a:avLst/>
          <a:gdLst/>
          <a:ahLst/>
          <a:cxnLst/>
          <a:rect l="0" t="0" r="0" b="0"/>
          <a:pathLst>
            <a:path>
              <a:moveTo>
                <a:pt x="0" y="11513"/>
              </a:moveTo>
              <a:lnTo>
                <a:pt x="2228327" y="1151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9674144">
        <a:off x="5789044" y="1635818"/>
        <a:ext cx="111416" cy="111416"/>
      </dsp:txXfrm>
    </dsp:sp>
    <dsp:sp modelId="{21552E5B-EC0D-4C0B-8A65-1452B381CBFA}">
      <dsp:nvSpPr>
        <dsp:cNvPr id="0" name=""/>
        <dsp:cNvSpPr/>
      </dsp:nvSpPr>
      <dsp:spPr>
        <a:xfrm>
          <a:off x="6281774" y="591208"/>
          <a:ext cx="1782376" cy="5344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Социальная политика</a:t>
          </a:r>
        </a:p>
      </dsp:txBody>
      <dsp:txXfrm>
        <a:off x="6281774" y="591208"/>
        <a:ext cx="1782376" cy="534421"/>
      </dsp:txXfrm>
    </dsp:sp>
    <dsp:sp modelId="{4ECCF112-FC0D-48C0-9FF5-1C5A68B8EE9C}">
      <dsp:nvSpPr>
        <dsp:cNvPr id="0" name=""/>
        <dsp:cNvSpPr/>
      </dsp:nvSpPr>
      <dsp:spPr>
        <a:xfrm rot="21209040">
          <a:off x="5254178" y="2459056"/>
          <a:ext cx="1573324" cy="23027"/>
        </a:xfrm>
        <a:custGeom>
          <a:avLst/>
          <a:gdLst/>
          <a:ahLst/>
          <a:cxnLst/>
          <a:rect l="0" t="0" r="0" b="0"/>
          <a:pathLst>
            <a:path>
              <a:moveTo>
                <a:pt x="0" y="11513"/>
              </a:moveTo>
              <a:lnTo>
                <a:pt x="1573324" y="1151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209040">
        <a:off x="6001508" y="2431237"/>
        <a:ext cx="78666" cy="78666"/>
      </dsp:txXfrm>
    </dsp:sp>
    <dsp:sp modelId="{E74CE09A-8EB9-4FFE-9EE0-423BA879DCA0}">
      <dsp:nvSpPr>
        <dsp:cNvPr id="0" name=""/>
        <dsp:cNvSpPr/>
      </dsp:nvSpPr>
      <dsp:spPr>
        <a:xfrm>
          <a:off x="6777244" y="1978885"/>
          <a:ext cx="1777384" cy="6121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Культура, кинематография</a:t>
          </a:r>
        </a:p>
      </dsp:txBody>
      <dsp:txXfrm>
        <a:off x="6777244" y="1978885"/>
        <a:ext cx="1777384" cy="612139"/>
      </dsp:txXfrm>
    </dsp:sp>
    <dsp:sp modelId="{338DA79B-518F-4965-B00D-63A8536886D5}">
      <dsp:nvSpPr>
        <dsp:cNvPr id="0" name=""/>
        <dsp:cNvSpPr/>
      </dsp:nvSpPr>
      <dsp:spPr>
        <a:xfrm rot="1345200">
          <a:off x="5001138" y="3225587"/>
          <a:ext cx="1305110" cy="23027"/>
        </a:xfrm>
        <a:custGeom>
          <a:avLst/>
          <a:gdLst/>
          <a:ahLst/>
          <a:cxnLst/>
          <a:rect l="0" t="0" r="0" b="0"/>
          <a:pathLst>
            <a:path>
              <a:moveTo>
                <a:pt x="0" y="11513"/>
              </a:moveTo>
              <a:lnTo>
                <a:pt x="1305110" y="1151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345200">
        <a:off x="5621065" y="3204473"/>
        <a:ext cx="65255" cy="65255"/>
      </dsp:txXfrm>
    </dsp:sp>
    <dsp:sp modelId="{4E446E95-302E-4898-A9E3-A4B3308A4279}">
      <dsp:nvSpPr>
        <dsp:cNvPr id="0" name=""/>
        <dsp:cNvSpPr/>
      </dsp:nvSpPr>
      <dsp:spPr>
        <a:xfrm>
          <a:off x="6016016" y="3319736"/>
          <a:ext cx="1992215" cy="9556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Национальная экономика</a:t>
          </a:r>
        </a:p>
      </dsp:txBody>
      <dsp:txXfrm>
        <a:off x="6016016" y="3319736"/>
        <a:ext cx="1992215" cy="955648"/>
      </dsp:txXfrm>
    </dsp:sp>
    <dsp:sp modelId="{10F92E63-E274-435C-B155-8C5AF4D7D297}">
      <dsp:nvSpPr>
        <dsp:cNvPr id="0" name=""/>
        <dsp:cNvSpPr/>
      </dsp:nvSpPr>
      <dsp:spPr>
        <a:xfrm rot="3448323">
          <a:off x="4180286" y="3863361"/>
          <a:ext cx="1739588" cy="23027"/>
        </a:xfrm>
        <a:custGeom>
          <a:avLst/>
          <a:gdLst/>
          <a:ahLst/>
          <a:cxnLst/>
          <a:rect l="0" t="0" r="0" b="0"/>
          <a:pathLst>
            <a:path>
              <a:moveTo>
                <a:pt x="0" y="11513"/>
              </a:moveTo>
              <a:lnTo>
                <a:pt x="1739588" y="1151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3448323">
        <a:off x="5006590" y="3831385"/>
        <a:ext cx="86979" cy="86979"/>
      </dsp:txXfrm>
    </dsp:sp>
    <dsp:sp modelId="{5BD1B28D-6F58-4E0F-9286-4D376D48CD37}">
      <dsp:nvSpPr>
        <dsp:cNvPr id="0" name=""/>
        <dsp:cNvSpPr/>
      </dsp:nvSpPr>
      <dsp:spPr>
        <a:xfrm>
          <a:off x="4890468" y="4601374"/>
          <a:ext cx="1606190" cy="56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Средства массовой информации</a:t>
          </a:r>
        </a:p>
      </dsp:txBody>
      <dsp:txXfrm>
        <a:off x="4890468" y="4601374"/>
        <a:ext cx="1606190" cy="564960"/>
      </dsp:txXfrm>
    </dsp:sp>
    <dsp:sp modelId="{B9CE4E29-8C79-453B-8730-FC63318FD20F}">
      <dsp:nvSpPr>
        <dsp:cNvPr id="0" name=""/>
        <dsp:cNvSpPr/>
      </dsp:nvSpPr>
      <dsp:spPr>
        <a:xfrm rot="7425036">
          <a:off x="2676537" y="3819217"/>
          <a:ext cx="1662720" cy="23027"/>
        </a:xfrm>
        <a:custGeom>
          <a:avLst/>
          <a:gdLst/>
          <a:ahLst/>
          <a:cxnLst/>
          <a:rect l="0" t="0" r="0" b="0"/>
          <a:pathLst>
            <a:path>
              <a:moveTo>
                <a:pt x="0" y="11513"/>
              </a:moveTo>
              <a:lnTo>
                <a:pt x="1662720" y="1151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7425036">
        <a:off x="3466329" y="3789163"/>
        <a:ext cx="83136" cy="83136"/>
      </dsp:txXfrm>
    </dsp:sp>
    <dsp:sp modelId="{65F47389-6893-4AAE-8572-2E3182F7CA20}">
      <dsp:nvSpPr>
        <dsp:cNvPr id="0" name=""/>
        <dsp:cNvSpPr/>
      </dsp:nvSpPr>
      <dsp:spPr>
        <a:xfrm>
          <a:off x="2030170" y="4513606"/>
          <a:ext cx="1644614" cy="596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</a:p>
      </dsp:txBody>
      <dsp:txXfrm>
        <a:off x="2030170" y="4513606"/>
        <a:ext cx="1644614" cy="596017"/>
      </dsp:txXfrm>
    </dsp:sp>
    <dsp:sp modelId="{66180EBE-2C14-4FFE-AE68-A5011DFFA9ED}">
      <dsp:nvSpPr>
        <dsp:cNvPr id="0" name=""/>
        <dsp:cNvSpPr/>
      </dsp:nvSpPr>
      <dsp:spPr>
        <a:xfrm rot="9553716">
          <a:off x="2270581" y="3184219"/>
          <a:ext cx="1259155" cy="23027"/>
        </a:xfrm>
        <a:custGeom>
          <a:avLst/>
          <a:gdLst/>
          <a:ahLst/>
          <a:cxnLst/>
          <a:rect l="0" t="0" r="0" b="0"/>
          <a:pathLst>
            <a:path>
              <a:moveTo>
                <a:pt x="0" y="11513"/>
              </a:moveTo>
              <a:lnTo>
                <a:pt x="1259155" y="1151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553716">
        <a:off x="2868679" y="3164254"/>
        <a:ext cx="62957" cy="62957"/>
      </dsp:txXfrm>
    </dsp:sp>
    <dsp:sp modelId="{55A164D9-23C6-4B95-A687-76EB9891AAA3}">
      <dsp:nvSpPr>
        <dsp:cNvPr id="0" name=""/>
        <dsp:cNvSpPr/>
      </dsp:nvSpPr>
      <dsp:spPr>
        <a:xfrm>
          <a:off x="628201" y="3216451"/>
          <a:ext cx="1859159" cy="9768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</dsp:txBody>
      <dsp:txXfrm>
        <a:off x="628201" y="3216451"/>
        <a:ext cx="1859159" cy="976873"/>
      </dsp:txXfrm>
    </dsp:sp>
    <dsp:sp modelId="{E4417455-64E2-462F-8757-8CD75F70219B}">
      <dsp:nvSpPr>
        <dsp:cNvPr id="0" name=""/>
        <dsp:cNvSpPr/>
      </dsp:nvSpPr>
      <dsp:spPr>
        <a:xfrm rot="11232396">
          <a:off x="1936440" y="2450504"/>
          <a:ext cx="1380464" cy="23027"/>
        </a:xfrm>
        <a:custGeom>
          <a:avLst/>
          <a:gdLst/>
          <a:ahLst/>
          <a:cxnLst/>
          <a:rect l="0" t="0" r="0" b="0"/>
          <a:pathLst>
            <a:path>
              <a:moveTo>
                <a:pt x="0" y="11513"/>
              </a:moveTo>
              <a:lnTo>
                <a:pt x="1380464" y="1151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1232396">
        <a:off x="2592161" y="2427507"/>
        <a:ext cx="69023" cy="69023"/>
      </dsp:txXfrm>
    </dsp:sp>
    <dsp:sp modelId="{98A1618E-7D0C-4A4B-8F8A-84BCDFDA11FF}">
      <dsp:nvSpPr>
        <dsp:cNvPr id="0" name=""/>
        <dsp:cNvSpPr/>
      </dsp:nvSpPr>
      <dsp:spPr>
        <a:xfrm>
          <a:off x="276128" y="1967163"/>
          <a:ext cx="1714985" cy="612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Образование</a:t>
          </a:r>
        </a:p>
      </dsp:txBody>
      <dsp:txXfrm>
        <a:off x="276128" y="1967163"/>
        <a:ext cx="1714985" cy="612128"/>
      </dsp:txXfrm>
    </dsp:sp>
    <dsp:sp modelId="{E11638CB-2757-4C58-A297-C8BF67A8661F}">
      <dsp:nvSpPr>
        <dsp:cNvPr id="0" name=""/>
        <dsp:cNvSpPr/>
      </dsp:nvSpPr>
      <dsp:spPr>
        <a:xfrm rot="12722496">
          <a:off x="1648695" y="1693864"/>
          <a:ext cx="2180798" cy="23027"/>
        </a:xfrm>
        <a:custGeom>
          <a:avLst/>
          <a:gdLst/>
          <a:ahLst/>
          <a:cxnLst/>
          <a:rect l="0" t="0" r="0" b="0"/>
          <a:pathLst>
            <a:path>
              <a:moveTo>
                <a:pt x="0" y="11513"/>
              </a:moveTo>
              <a:lnTo>
                <a:pt x="2180798" y="1151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2722496">
        <a:off x="2684574" y="1650858"/>
        <a:ext cx="109039" cy="109039"/>
      </dsp:txXfrm>
    </dsp:sp>
    <dsp:sp modelId="{AB2DB3AE-CC10-4CD3-9289-AFB2271F8B98}">
      <dsp:nvSpPr>
        <dsp:cNvPr id="0" name=""/>
        <dsp:cNvSpPr/>
      </dsp:nvSpPr>
      <dsp:spPr>
        <a:xfrm>
          <a:off x="615829" y="662735"/>
          <a:ext cx="1691814" cy="4863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Общегосударственные вопросы</a:t>
          </a:r>
        </a:p>
      </dsp:txBody>
      <dsp:txXfrm>
        <a:off x="615829" y="662735"/>
        <a:ext cx="1691814" cy="48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218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64533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20674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8288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41642488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159758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7001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061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077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224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pPr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610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pPr/>
              <a:t>3/15/2018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049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pPr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414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pPr/>
              <a:t>3/15/2018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064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pPr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9344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pPr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293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70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БЮДЖЕТ ДЛЯ ГРАЖДАН НА 2017 ГОД</a:t>
            </a:r>
            <a:endParaRPr lang="ru-RU" sz="4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919790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92D050"/>
                </a:solidFill>
              </a:rPr>
              <a:t>МУНИЦИПАЛЬНОЕ ОБРАЗОВАНИЕ ГОРЕЛОВО</a:t>
            </a:r>
            <a:endParaRPr lang="ru-RU" sz="2400" b="1" i="1" dirty="0">
              <a:solidFill>
                <a:srgbClr val="92D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702" y="241609"/>
            <a:ext cx="1083469" cy="1293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419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27" y="122080"/>
            <a:ext cx="8852628" cy="62370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093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09796"/>
            <a:ext cx="8596668" cy="15040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latin typeface="Arial Narrow" panose="020B0606020202030204" pitchFamily="34" charset="0"/>
              </a:rPr>
              <a:t>Основные </a:t>
            </a:r>
            <a:r>
              <a:rPr lang="ru-RU" b="1" i="1" dirty="0" smtClean="0">
                <a:latin typeface="Arial Narrow" panose="020B0606020202030204" pitchFamily="34" charset="0"/>
              </a:rPr>
              <a:t>задачи и приоритетные направления бюджетной политики муниципального округа </a:t>
            </a:r>
            <a:r>
              <a:rPr lang="ru-RU" b="1" i="1" dirty="0" err="1" smtClean="0">
                <a:latin typeface="Arial Narrow" panose="020B0606020202030204" pitchFamily="34" charset="0"/>
              </a:rPr>
              <a:t>Горелово</a:t>
            </a:r>
            <a:r>
              <a:rPr lang="ru-RU" b="1" i="1" dirty="0" smtClean="0">
                <a:latin typeface="Arial Narrow" panose="020B0606020202030204" pitchFamily="34" charset="0"/>
              </a:rPr>
              <a:t>.</a:t>
            </a:r>
            <a:endParaRPr lang="ru-RU" b="1" i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Задачами основных направлений бюджетной политики является определение подходов к планированию доходов и расходов, источников финансирования дефицита бюджета, финансовых взаимоотношений с бюджетом Санкт-Петербурга. Кроме того поддержание сбалансированности местного бюджета, увеличение собственной доходной базы, включение в бюджет в первоочередном порядке расходов на финансирование действующих расходных обязательств, сокращение неэффективных расходов, отказ от принятия кредитов, а также установление предельного объема муниципального долга на очередной финансовый год в сумму 0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61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Основные приоритеты социально-экономического развития МО </a:t>
            </a:r>
            <a:r>
              <a:rPr lang="ru-RU" b="1" i="1" dirty="0" err="1" smtClean="0"/>
              <a:t>Горелово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245" y="1021337"/>
            <a:ext cx="8596668" cy="38807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социально-экономического развития муниципального образования МО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Горелово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среднесрочной перспективе остаются неизменными на протяжении последних лет: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условий проживания населения муниципального округа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обеспечение занятости населения, сохранение и создание рабочих мест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отраслей социальной сферы, повышение качества, доступности и разнообразия, предоставляемых гражданам муниципальных услуг;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культурного досуга и обеспечение населения муниципального образования услугами культуры;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физкультурно-оздоровительной и профилактической работы с населением, пропаганда и поддержание здорового образа жизни;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работы с детьми и молодежью по месту жительства, поддержка молодежного досуга и физического развития населения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комфортного проживания населения путем реализации мероприятий по благоустройству территории муниципального образования, ремонту и реконструкции объектов коммунального хозяйства.</a:t>
            </a:r>
          </a:p>
        </p:txBody>
      </p:sp>
    </p:spTree>
    <p:extLst>
      <p:ext uri="{BB962C8B-B14F-4D97-AF65-F5344CB8AC3E}">
        <p14:creationId xmlns="" xmlns:p14="http://schemas.microsoft.com/office/powerpoint/2010/main" val="208966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Arial Narrow" pitchFamily="34" charset="0"/>
              </a:rPr>
              <a:t>Основные показатели социально-экономического развития муниципального округа Горелово </a:t>
            </a:r>
            <a:endParaRPr lang="ru-RU" sz="2800" b="1" i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2681042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Прогноз социально-экономического развития Муниципального образования Муниципальный округ Горелово на 2017 год и на плановый период 2018 и 2019 годов, разработан на основе анализа социально-экономического развития муниципального образования за период 2014-2016гг предварительных итогов социально-экономического развития  за  истекший период 2016 года., оценки социально-экономического развития территории до конца 2016 года, тенденций развития экономики и социальной сферы на планируемый финансовый 2017 год и на плановый период 2018 и 2019 годов.</a:t>
            </a:r>
          </a:p>
          <a:p>
            <a:endParaRPr lang="ru-RU" dirty="0"/>
          </a:p>
        </p:txBody>
      </p:sp>
      <p:pic>
        <p:nvPicPr>
          <p:cNvPr id="1026" name="Picture 2" descr="C:\Users\Админ\Desktop\Общая\бюджет\со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7331" y="4500562"/>
            <a:ext cx="3143250" cy="2357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12837" y="1299599"/>
          <a:ext cx="9047686" cy="4128911"/>
        </p:xfrm>
        <a:graphic>
          <a:graphicData uri="http://schemas.openxmlformats.org/drawingml/2006/table">
            <a:tbl>
              <a:tblPr/>
              <a:tblGrid>
                <a:gridCol w="418004"/>
                <a:gridCol w="2363255"/>
                <a:gridCol w="935531"/>
                <a:gridCol w="977149"/>
                <a:gridCol w="1076675"/>
                <a:gridCol w="1147246"/>
                <a:gridCol w="1062199"/>
                <a:gridCol w="1067627"/>
              </a:tblGrid>
              <a:tr h="877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</a:t>
                      </a:r>
                      <a:r>
                        <a:rPr lang="ru-RU" sz="16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Показатели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 год*</a:t>
                      </a:r>
                      <a:endParaRPr lang="ru-RU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 год* </a:t>
                      </a:r>
                      <a:endParaRPr lang="ru-RU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 год</a:t>
                      </a:r>
                      <a:endParaRPr lang="ru-RU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оценка**</a:t>
                      </a:r>
                      <a:endParaRPr lang="ru-RU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 год</a:t>
                      </a:r>
                      <a:endParaRPr lang="ru-RU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прогноз**</a:t>
                      </a:r>
                      <a:endParaRPr lang="ru-RU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 год</a:t>
                      </a:r>
                      <a:endParaRPr lang="ru-RU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прогноз</a:t>
                      </a:r>
                      <a:endParaRPr lang="ru-RU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  <a:endParaRPr lang="ru-RU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прогноз</a:t>
                      </a:r>
                      <a:endParaRPr lang="ru-RU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населения муниципального образования (тыс. чел)*,**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24,5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26,4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26,7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26,7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27,2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 местного бюджета (тыс. руб.)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126740,5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132 435,3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143 046,6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156 055,7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163 957,6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173 591,9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Расходы местного бюджета (тыс. руб.)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119287,7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131 151,0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144447,8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167 001,8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163 957,6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173 591,9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Индекс потребительских цен в % к  предыдущему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105,80%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105,8%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105,8%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107,7%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107,0%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106,9%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25415" y="5646839"/>
            <a:ext cx="807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- по данным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Петростата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** - по данным УФМС по СПб и Ленинградской области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25464" y="378681"/>
          <a:ext cx="8596312" cy="5869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92386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Angsana New" pitchFamily="18" charset="-34"/>
              </a:rPr>
              <a:t>Структура доходов бюджета муниципального округа ГОРЕЛОВО на 2017 год.</a:t>
            </a:r>
            <a:endParaRPr lang="ru-RU" b="1" i="1" dirty="0">
              <a:latin typeface="Times New Roman" pitchFamily="18" charset="0"/>
              <a:cs typeface="Angsana New" pitchFamily="18" charset="-34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Angsana New" pitchFamily="18" charset="-34"/>
              </a:rPr>
              <a:t>Динамика доходов бюджета муниципального округа Горелово</a:t>
            </a:r>
            <a:endParaRPr lang="ru-RU" b="1" i="1" dirty="0">
              <a:latin typeface="Times New Roman" pitchFamily="18" charset="0"/>
              <a:cs typeface="Angsana New" pitchFamily="18" charset="-34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63511" y="2101917"/>
          <a:ext cx="8124090" cy="3517333"/>
        </p:xfrm>
        <a:graphic>
          <a:graphicData uri="http://schemas.openxmlformats.org/drawingml/2006/table">
            <a:tbl>
              <a:tblPr/>
              <a:tblGrid>
                <a:gridCol w="2030598"/>
                <a:gridCol w="2030598"/>
                <a:gridCol w="2031447"/>
                <a:gridCol w="2031447"/>
              </a:tblGrid>
              <a:tr h="72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 год (факт т.р.)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 год (факт т.р.)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 год (план т.р.)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24262,2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36766,9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35640,8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18062,0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29924,0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19014,6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поступления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90111,1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91987,0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101632,7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</a:t>
                      </a:r>
                      <a:endParaRPr lang="ru-RU" sz="1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132 435,3</a:t>
                      </a:r>
                      <a:endParaRPr lang="ru-RU" sz="1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158 677,9</a:t>
                      </a:r>
                      <a:endParaRPr lang="ru-RU" sz="1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156 288,1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503" y="164123"/>
            <a:ext cx="879491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Arial Narrow" pitchFamily="34" charset="0"/>
              </a:rPr>
              <a:t>Направление принятых расходных обязательств в муниципальном округе Горелово</a:t>
            </a:r>
            <a:endParaRPr lang="ru-RU" b="1" i="1" dirty="0">
              <a:latin typeface="Arial Narrow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9925" y="1386864"/>
          <a:ext cx="8596312" cy="5166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888" y="0"/>
            <a:ext cx="8596668" cy="110196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Arial Narrow" pitchFamily="34" charset="0"/>
              </a:rPr>
              <a:t>Динамика расходов бюджета муниципального округа Горелово</a:t>
            </a:r>
            <a:endParaRPr lang="ru-RU" b="1" i="1" dirty="0">
              <a:latin typeface="Arial Narrow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75138" y="1289541"/>
          <a:ext cx="9331570" cy="5369167"/>
        </p:xfrm>
        <a:graphic>
          <a:graphicData uri="http://schemas.openxmlformats.org/drawingml/2006/table">
            <a:tbl>
              <a:tblPr/>
              <a:tblGrid>
                <a:gridCol w="3181023"/>
                <a:gridCol w="1600425"/>
                <a:gridCol w="2007380"/>
                <a:gridCol w="2542742"/>
              </a:tblGrid>
              <a:tr h="553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 год (факт т.р.)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 год (факт т.р.)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 год (план т.р.)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Расходы из них: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131 151,0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143 744,7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168 487,2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Общегосударственные вопросы (содержание ОМСУ)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14625,4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18116,5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18492,8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 ЧС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279,2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255,8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Трудоустройство н/л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667,0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717,6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1257,4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Дорожное хозяйство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51508,8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49143,1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46552,9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48330,7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56125,0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78328,6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Военно-патриотическое воспитание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725,0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Досуговые мероприятия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800,9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2389,5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3398,0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Профессиональное обучение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Мероприятия по профилактике правонарушений, наркомании, табакокурения, терроризма и экстремизма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463,2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Праздничные мероприятия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4358,2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6114,8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7160,8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Спортивные мероприятия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387,0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853,0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999,9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Периодическая печать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999,6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2318,2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8123,6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7681,2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9309,2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bg2">
                <a:tint val="90000"/>
                <a:lumMod val="11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Arial Narrow" panose="020B0606020202030204" pitchFamily="34" charset="0"/>
              </a:rPr>
              <a:t>Содержание</a:t>
            </a:r>
            <a:endParaRPr lang="ru-RU" b="1" i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317" y="1528120"/>
            <a:ext cx="8596668" cy="428652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Основные характеристики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Основные понятия о бюджете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Составление проекта бюджета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Основные задачи и приоритетные направления бюджетной политики МО Горелово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социально-экономического развития МО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Горелово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Доходы бюджета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Расходы бюджета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Источники финансирования дефицита бюджета МО Горелово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Контактная информация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23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41" y="164123"/>
            <a:ext cx="8596668" cy="13950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Arial Narrow" pitchFamily="34" charset="0"/>
              </a:rPr>
              <a:t>Запланированные расходы на 2017 год</a:t>
            </a:r>
            <a:br>
              <a:rPr lang="ru-RU" b="1" i="1" dirty="0" smtClean="0">
                <a:latin typeface="Arial Narrow" pitchFamily="34" charset="0"/>
              </a:rPr>
            </a:br>
            <a:r>
              <a:rPr lang="ru-RU" b="1" i="1" dirty="0" smtClean="0">
                <a:latin typeface="Arial Narrow" pitchFamily="34" charset="0"/>
              </a:rPr>
              <a:t/>
            </a:r>
            <a:br>
              <a:rPr lang="ru-RU" b="1" i="1" dirty="0" smtClean="0">
                <a:latin typeface="Arial Narrow" pitchFamily="34" charset="0"/>
              </a:rPr>
            </a:br>
            <a:r>
              <a:rPr lang="ru-RU" sz="2000" b="1" i="1" dirty="0" smtClean="0">
                <a:latin typeface="Arial Narrow" pitchFamily="34" charset="0"/>
              </a:rPr>
              <a:t>ОБЩЕГОСУДАРСТВЕННЫЕ ВОПРОСЫ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6523" y="1750282"/>
            <a:ext cx="7104185" cy="46856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 данному направлению предусмотрены следующие расходы: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Содержание Главы муниципального образования;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Компенсация расходов депутатам муниципального совета;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Содержание и обеспечение деятельности представительного органа муниципального образования (муниципального совета);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Расходы на уплату членских взносов;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Содержание и обеспечение деятельности Главы местной администрации;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Содержание и обеспечение деятельности исполнительно-распорядительного органа муниципального образования (местной администрации;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Расходы на исполнение государственного полномочия по организации и осуществлению деятельности по опеке и попечительству за счет субвенций из бюджета Санкт-Петербурга;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Формирование резервного фонда местной администрации. В процессе исполнения местного бюджета, средства резервного фонда могут направляться на финансовое  обеспечение непредвиденных расходов, аварийно-восстановительных работ и иных мероприятий, связанных с ликвидацией последствий стихийных бедствий и других чрезвычайных ситуаций.</a:t>
            </a:r>
          </a:p>
        </p:txBody>
      </p:sp>
      <p:pic>
        <p:nvPicPr>
          <p:cNvPr id="40962" name="Picture 2" descr="C:\Users\Админ\Desktop\Общая\бюджет\рас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6765" y="2497015"/>
            <a:ext cx="2710587" cy="1957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44193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Arial Narrow" pitchFamily="34" charset="0"/>
              </a:rPr>
              <a:t>ВЕДОМСТВЕННАЯ ЦЕЛЕВАЯ ПРОГРАММА  ВНУТРИГОРОДСКОГО МУНИЦИПАЛЬНОГО ОБРАЗОВАНИЯ САНКТ-ПЕТЕРБУРГА МУНИЦИПАЛЬНЫЙ ОКРУГ ГОРЕЛОВО  «Участие  в организации и финансировании трудоустройства несовершеннолетних в возрасте от 14 до 18 лет, в свободное от учебы время </a:t>
            </a:r>
            <a:br>
              <a:rPr lang="ru-RU" sz="1800" b="1" dirty="0" smtClean="0">
                <a:latin typeface="Arial Narrow" pitchFamily="34" charset="0"/>
              </a:rPr>
            </a:br>
            <a:r>
              <a:rPr lang="ru-RU" sz="1800" b="1" dirty="0" smtClean="0">
                <a:latin typeface="Arial Narrow" pitchFamily="34" charset="0"/>
              </a:rPr>
              <a:t>в 2017 году»</a:t>
            </a:r>
            <a:endParaRPr lang="ru-RU" sz="18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00953" y="2043357"/>
            <a:ext cx="5322278" cy="424021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цель Программы - предоставление несовершеннолетним гражданам в возрасте от 14 до 18 лет возможности временного трудоустройства в   период школьных каникул.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Основными задачами  Программы являются:                                                                          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профилактика безнадзорности и правонарушений в молодежной среде за счет привлечения несовершеннолетних граждан к организованным формам трудовой занятости;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материальная поддержка детей, находящихся в трудной жизненной ситуации, за счет их временного трудоустройства;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адаптация молодежи к условиям функционирования рынка труда.</a:t>
            </a:r>
          </a:p>
        </p:txBody>
      </p:sp>
      <p:pic>
        <p:nvPicPr>
          <p:cNvPr id="45058" name="Picture 2" descr="E:\2017 ГОД 1 ФОТО\ФОТО ТРУДОВОЙ ОТРЯД 2017\ФОТО 2017\17.08.17 П.П. д.5, к2-д.11, к.3\DSC01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585" y="2233247"/>
            <a:ext cx="4208584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888" y="199291"/>
            <a:ext cx="8596668" cy="1735015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Arial Narrow" pitchFamily="34" charset="0"/>
              </a:rPr>
              <a:t>ВЕДОМСТВЕННАЯ ЦЕЛЕВАЯ ПРОГРАММА  ВНУТРИГОРОДСКОГО МУНИЦИПАЛЬНОГО ОБРАЗОВАНИЯ САНКТ-ПЕТЕРБУРГА МУНИЦИПАЛЬНЫЙ ОКРУГ ГОРЕЛОВО «Организация и проведение местных и участие в организации и проведении городских праздничных и иных зрелищных мероприятиях  на территории внутригородского муниципального образования Санкт-Петербурга Муниципальный округ Горелово в 2017 году»</a:t>
            </a:r>
            <a:endParaRPr lang="ru-RU" sz="18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6523" y="2160589"/>
            <a:ext cx="9413631" cy="388077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Цель: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социально-экономических условий для развития культуры на территории МО Горелово.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Задачи: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улучшение организации культурно массовых мероприятий на территории МО  Горелово;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для удовлетворения и развития потребностей населения в духовном и культурном формировании личности, для развития творческих способностей, образования и нравственного воспитания детей и молодежи;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на территории МО  Горелово концертной и выставочной деятельности профессиональных творческих коллективов, организация концертов;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для развития культуры.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912143" cy="18405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latin typeface="Arial Narrow" pitchFamily="34" charset="0"/>
              </a:rPr>
              <a:t>ВЕДОМСТВЕННАЯ ЦЕЛЕВАЯ   ПРОГРАММА ВНУТРИГОРОДСКОГО МУНИЦИПАЛЬНОГО БРАЗОВАНИЯ САНКТ-ПЕТЕРБУРГА МУНИЦИПАЛЬНЫЙ ОКРУГ ГОРЕЛОВО «Содействие в установленном порядке исполнительным органам государственной власти Санкт-Петербурга в сборе и обмене информацией  в области защиты населения и территорий от чрезвычайных ситуаций, а также содействие в информировании населения об угрозе возникновения или о возникновении чрезвычайной ситуации и проведение подготовки и обучения неработающего населения способам защиты и действиям в чрезвычайных ситуациях в 2017 году»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1355" y="2532185"/>
            <a:ext cx="9448800" cy="2649415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	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 данного направления является создание устойчивой системы подготовки и обучения неработающего населения способам защиты и действиям в чрезвычайных ситуациях (ЧС), создание комплексной системы своевременного оповещения и информирования населения об угрозе возникновения ЧС, а также обучение и проведение мероприятий по обучению первичным мерам пожарной безопасности для населения.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На 2017 год предусмотрены расходы на закупку полиграфической продукции , а также на проведение подготовки и обучение неработающего населения способам защиты и действиям в ЧС.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C:\Users\Админ\Desktop\Общая\бюджет\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2915" y="47625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584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Arial Narrow" pitchFamily="34" charset="0"/>
              </a:rPr>
              <a:t>ВЕДОМСТВЕННАЯ ЦЕЛЕВАЯ ПРОГРАММА ВНУТРИГОРОДСКОГО МУНИЦИПАЛЬНОГО ОБРАЗОВАНИЯ САНКТ-ПЕТЕРБУРГА МУНИЦИПАЛЬНЫЙ ОКРУГ ГОРЕЛОВО «Осуществление благоустройства территории внутригородского муниципального образования Санкт-Петербурга Муниципальный  округ Горелово  в 2017 году»</a:t>
            </a:r>
            <a:endParaRPr lang="ru-RU" sz="18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4257" y="1477108"/>
            <a:ext cx="5828973" cy="484163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	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Основной  целью данной  Программы является: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Создание благоприятных условий для проживания жителей  Муниципального образования Муниципальный округ Горелово</a:t>
            </a:r>
          </a:p>
          <a:p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Основные задачи программы: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-создание комплекса мероприятий по улучшению благоустройства придомовых 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внутридворовых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территорий;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	организация учета зеленых насаждений;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	улучшение качества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внутридворовых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проездов, подходов с целью уменьшения травма­тизма населения;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	обеспечение населения физкультурно-оздоровительными, спортивно-техническими, детскими игровыми комплексами;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 создание комплекса мероприятий по сохранению зеленых насаждений.</a:t>
            </a:r>
          </a:p>
          <a:p>
            <a:endParaRPr lang="ru-RU" dirty="0"/>
          </a:p>
        </p:txBody>
      </p:sp>
      <p:pic>
        <p:nvPicPr>
          <p:cNvPr id="44033" name="Picture 1" descr="E:\2017 ГОД ВСЕ\ФОТО ДЛЯ КОНКУРСА П.П. д.5, к.2\ФОТО П.Пасечника, д.5,к.2-д.11, к.3 2017 г\Обустр дет, сп площ и зон отдыха П. Пасечника, д.5, к.2 - д.11, к.3\DSC003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817" y="1928444"/>
            <a:ext cx="3413760" cy="4015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72329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Arial Narrow" pitchFamily="34" charset="0"/>
              </a:rPr>
              <a:t>ВЕДОМСТВЕННАЯ ЦЕЛЕВАЯ ПРОГРАММА  ВНУТРИГОРОДСКОГО МУНИЦИПАЛЬНОГО ОБРАЗОВАНИЯ САНКТ-ПЕТЕРБУРГА МУНИЦИПАЛЬНЫЙ ОКРУГ ГОРЕЛОВО  «Текущий ремонт  и содержание дорог, расположенных в пределах границ внутригородского муниципального образования Санкт-Петербурга  Муниципальный округ Горелово, в соответствии с перечнем, утвержденным Правительством Санкт-Петербурга в 2017 году»</a:t>
            </a:r>
            <a:endParaRPr lang="ru-RU" sz="18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2441943"/>
            <a:ext cx="8596668" cy="269276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Цели и задачи данной программы: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	Уборка улично-дорожной сети в соответствии с технологическим регламентом, а также текущий ремонт, перевод дорог с щебеночным покрытием в асфальтобетонное покрытие и поддержание в нормативном состоянии элементов обустройства дорог, улиц, проездов на территории МО Горелово, обеспечение прав граждан на благоприятную окружающую среду и создание комфортных условий для проживания населения.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0" name="AutoShape 2" descr="Картинки по запросу дороги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Картинки по запросу дороги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3" name="Picture 5" descr="C:\Users\Админ\Desktop\Общая\бюджет\дорог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0869" y="4568968"/>
            <a:ext cx="2800350" cy="2118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706708" cy="202809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ВЕДОМСТВЕННАЯ ЦЕЛЕВАЯ ПРОГРАММА  ВНУТРИГОРОДСКОГО МУНИЦИПАЛЬНОГО ОБРАЗОВАНИЯ САНКТ-ПЕТЕРБУРГА МУНИЦИПАЛЬНЫЙ ОКРУГ ГОРЕЛОВО  «Обеспечение условий для развития на территории муниципального образования физической культуры и массового спорта, организации и проведению официальных физкультурных мероприятий, культурно-оздоровительных мероприятий и спортивных мероприятий внутригородского муниципального образования Санкт-Петербурга Муниципальный округ  Горелово в 2017 году»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i="1" dirty="0" smtClean="0"/>
              <a:t>	Цели:</a:t>
            </a:r>
            <a:r>
              <a:rPr lang="ru-RU" dirty="0" smtClean="0"/>
              <a:t> Эффективное использование возможностей физической культуры и спорта во всестороннем физическом и духовном развитии личности, укреплении здоровья и профилактике заболеваний и </a:t>
            </a:r>
            <a:r>
              <a:rPr lang="ru-RU" dirty="0" err="1" smtClean="0"/>
              <a:t>девиантного</a:t>
            </a:r>
            <a:r>
              <a:rPr lang="ru-RU" dirty="0" smtClean="0"/>
              <a:t> поведения молодежи, адаптации к условиям современной жизни, формировании потребности в регулярных занятиях физической культурой и спортом, создание для этого необходимых условий на территории МО  Горелово.</a:t>
            </a:r>
          </a:p>
          <a:p>
            <a:pPr algn="just">
              <a:buNone/>
            </a:pPr>
            <a:r>
              <a:rPr lang="ru-RU" i="1" dirty="0" smtClean="0"/>
              <a:t>	Задачи: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- Формирование у населения потребности регулярных занятиях физической культурой и спортом;</a:t>
            </a:r>
          </a:p>
          <a:p>
            <a:pPr algn="just"/>
            <a:r>
              <a:rPr lang="ru-RU" dirty="0" smtClean="0"/>
              <a:t>-  Создание и внедрение в образовательный процесс эффективной системы физического воспитания, ориентированной на особенности развития детей и подростков;</a:t>
            </a:r>
          </a:p>
          <a:p>
            <a:pPr algn="just"/>
            <a:r>
              <a:rPr lang="ru-RU" dirty="0" smtClean="0"/>
              <a:t>-  Сохранение и укрепление здоровья детей, формирование у них потребности в физическом совершенствовании и здоровом образе жизни, развитие системы детско-юношеского спорта, включая организацию спортивно-оздоровительных лагерей; </a:t>
            </a:r>
          </a:p>
          <a:p>
            <a:pPr algn="just"/>
            <a:r>
              <a:rPr lang="ru-RU" dirty="0" smtClean="0"/>
              <a:t> Пропаганда физической культуры и спорта с учетом возрастных и социальных особенностей различных групп населения, обеспечение раскрытия социальной значимости физической культуры и спорта, их роль в оздоровлении нации, формировании здорового образа жизни граждан, борьбе с негативными явлениями - курением, употреблением алкоголя, наркотиков, детской преступностью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611" y="187569"/>
            <a:ext cx="8596668" cy="178190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ВЕДОМСТВЕННАЯ ЦЕЛЕВАЯ ПРОГРАММА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ВНУТРИГОРОДСКОГО МУНИЦИПАЛЬНОГО ОБРАЗОВАНИЯ САНКТ-ПЕТЕРБУРГА МУНИЦИПАЛЬНЫЙ ОКРУГ ГОРЕЛОВО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«Организация и проведение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досуговых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мероприятий для жителей внутригородского  муниципального образования Санкт-Петербурга Муниципальный округ Горелово в 2017 году»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Создание условий для формирования законопослушных, образованных, духовно и физически здоровых граждан, обладающих здоровой мотивацией к самореализации во всех сферах активной созидательной деятельности на благо внутригородского Муниципального образования Санкт-Петербурга Муниципальный округ Горелово.</a:t>
            </a:r>
            <a:br>
              <a:rPr lang="ru-RU" dirty="0" smtClean="0"/>
            </a:br>
            <a:r>
              <a:rPr lang="ru-RU" dirty="0" smtClean="0"/>
              <a:t>Задачи Программы:</a:t>
            </a:r>
          </a:p>
          <a:p>
            <a:pPr lvl="0"/>
            <a:r>
              <a:rPr lang="ru-RU" dirty="0" smtClean="0"/>
              <a:t>формирование нормативной правовой базы и проведение организационно-методической деятельности с целью повышения эффективности реализации политики в сфере культурного досуга внутригородского Муниципального образования Санкт-Петербурга Муниципальный округ  Горелово;</a:t>
            </a:r>
          </a:p>
          <a:p>
            <a:pPr lvl="0"/>
            <a:r>
              <a:rPr lang="ru-RU" dirty="0" smtClean="0"/>
              <a:t>развитие в обществе общечеловеческих ценностей в области образования, культуры, творчества, здорового образа жизни, трудового воспитания;</a:t>
            </a:r>
          </a:p>
          <a:p>
            <a:pPr lvl="0"/>
            <a:r>
              <a:rPr lang="ru-RU" dirty="0" smtClean="0"/>
              <a:t>повышение эффективности работы по гражданско-патриотическому воспитанию жителей; активной жизненной позиции, готовности к участию в общественно-политической жизни внутригородского Муниципального образования Санкт-Петербурга Муниципальный округ Горелово;</a:t>
            </a:r>
          </a:p>
          <a:p>
            <a:pPr lvl="0"/>
            <a:r>
              <a:rPr lang="ru-RU" dirty="0" smtClean="0"/>
              <a:t>формирование культуры в духе уважения к историческому прошлому внутригородского Муниципального образования Санкт-Петербурга Муниципальный  округ Горелово;</a:t>
            </a:r>
          </a:p>
          <a:p>
            <a:r>
              <a:rPr lang="ru-RU" dirty="0" smtClean="0"/>
              <a:t>активизация инновационной социальной и деловой активности жителей.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3254" y="230659"/>
            <a:ext cx="8260748" cy="1013255"/>
          </a:xfrm>
        </p:spPr>
        <p:txBody>
          <a:bodyPr>
            <a:normAutofit/>
          </a:bodyPr>
          <a:lstStyle/>
          <a:p>
            <a:r>
              <a:rPr lang="ru-RU" sz="2900" b="1" i="1" dirty="0" smtClean="0">
                <a:latin typeface="Arial Narrow" pitchFamily="34" charset="0"/>
                <a:cs typeface="Angsana New" pitchFamily="18" charset="-34"/>
              </a:rPr>
              <a:t>Источники финансирования дефицита бюджета муниципального округа Горелово на 2017год</a:t>
            </a:r>
            <a:endParaRPr lang="ru-RU" sz="2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550" y="1178011"/>
            <a:ext cx="8631451" cy="4863352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Сбалансированность бюджета является одним из основных принципов составления бюджета. Принцип сбалансированности означает, что объем предусмотренных бюджетом расходов должен соответствовать суммарному объему доходов бюджета и поступлений источников финансирования его дефицита.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Источником финансирования дефицита бюджета муниципального округа Горелово являются остатки средств на счетах по учету средств бюджета.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Остаток средств на 01.01.2017 года составляет 30672,1 тыс. руб., утвержденные показатели дефицита бюджета 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сумм.е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12199,1 тыс. руб. будут покрыты в полном объеме.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Динамика показателей дефицита/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профицита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бюджета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14400" y="4184821"/>
          <a:ext cx="8557948" cy="1133691"/>
        </p:xfrm>
        <a:graphic>
          <a:graphicData uri="http://schemas.openxmlformats.org/drawingml/2006/table">
            <a:tbl>
              <a:tblPr/>
              <a:tblGrid>
                <a:gridCol w="2157452"/>
                <a:gridCol w="2132904"/>
                <a:gridCol w="2133796"/>
                <a:gridCol w="2133796"/>
              </a:tblGrid>
              <a:tr h="377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Показатели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 год (факт т.р.)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 год (факт т.р.)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 год (план т.р.)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Размер дефицита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-12199,1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Размер </a:t>
                      </a:r>
                      <a:r>
                        <a:rPr lang="ru-RU" sz="1600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профицита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1284,2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14933,1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7908"/>
            <a:ext cx="8596668" cy="867508"/>
          </a:xfrm>
        </p:spPr>
        <p:txBody>
          <a:bodyPr/>
          <a:lstStyle/>
          <a:p>
            <a:pPr algn="ctr"/>
            <a:r>
              <a:rPr lang="ru-RU" b="1" i="1" dirty="0" smtClean="0"/>
              <a:t>КОНТАКТНАЯ ИНФОРМАЦИЯ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1020"/>
            <a:ext cx="4278924" cy="31734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Муниципальный Совет муниципального образования МО Горелово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198323, г. Санкт-Петербург, Красносельское шоссе, д. 46 лит. 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2-Н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Тел/факс: 404-94-99</a:t>
            </a:r>
          </a:p>
          <a:p>
            <a:pPr algn="ctr"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E-mail:ms@mogorelovo.ru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Часы работы: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понедельник-четверг: с 09.00 до 18.00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пятница: с 09.00 до 17.00, обед с 13.00 до 13.48</a:t>
            </a:r>
          </a:p>
          <a:p>
            <a:endParaRPr lang="ru-RU" sz="1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57445" y="1269635"/>
            <a:ext cx="4712677" cy="29389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Местная Администрация муниципального образования МО Горелово</a:t>
            </a:r>
          </a:p>
          <a:p>
            <a:pPr algn="ctr">
              <a:lnSpc>
                <a:spcPct val="150000"/>
              </a:lnSpc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19833, г. Санкт-Петербург, Красносельское шоссе, д. 46 лит. А,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пом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3-Н</a:t>
            </a: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Тел/факс: 746-25-65</a:t>
            </a:r>
          </a:p>
          <a:p>
            <a:pPr algn="ctr">
              <a:lnSpc>
                <a:spcPct val="150000"/>
              </a:lnSpc>
            </a:pP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E-mail:ma@mogorelovo.ru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Часы работы:</a:t>
            </a:r>
          </a:p>
          <a:p>
            <a:pPr algn="ctr">
              <a:lnSpc>
                <a:spcPct val="150000"/>
              </a:lnSpc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понедельник-четверг: с 09.00 до 18.00</a:t>
            </a: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пятница: с 09.00 до 17.00, обед с 13.00 до 13.48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91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Arial Narrow" panose="020B0606020202030204" pitchFamily="34" charset="0"/>
              </a:rPr>
              <a:t>Основные характеристики </a:t>
            </a:r>
            <a:endParaRPr lang="ru-RU" b="1" i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5465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300" dirty="0" smtClean="0"/>
              <a:t>Муниципальное образование является внутригородской территорией Санкт-Петербурга – частью территории города федерального значения, в границах которой местное самоуправление осуществляется населением непосредственно и (или) через выборные и иные органы местного самоуправления.</a:t>
            </a:r>
          </a:p>
          <a:p>
            <a:pPr marL="0" indent="0" algn="just">
              <a:buNone/>
            </a:pPr>
            <a:r>
              <a:rPr lang="ru-RU" sz="1300" dirty="0" smtClean="0"/>
              <a:t>Граница </a:t>
            </a:r>
            <a:r>
              <a:rPr lang="ru-RU" sz="1300" dirty="0"/>
              <a:t>муниципального образования проходит:</a:t>
            </a:r>
          </a:p>
          <a:p>
            <a:pPr marL="0" indent="0" algn="just">
              <a:buNone/>
            </a:pPr>
            <a:r>
              <a:rPr lang="ru-RU" sz="1300" dirty="0"/>
              <a:t>от Лиговского путепровода по южной стороне полосы отвода Балтийского направления железной дороги до пересечения с Лиговским каналом (в районе Дачного проспекта), далее на юго-запад по оси Лиговского канала, по границе земельного участка авиапредприятия "Пулково" до Нагорного канала, далее на восток по оси Нагорного канала до Лиговского канала (до границы с Ломоносовским районом Ленинградской области).</a:t>
            </a:r>
          </a:p>
          <a:p>
            <a:pPr marL="0" indent="0" algn="just">
              <a:buNone/>
            </a:pPr>
            <a:r>
              <a:rPr lang="ru-RU" sz="1300" dirty="0"/>
              <a:t>Далее на юго-запад по оси Лиговского канала идет до </a:t>
            </a:r>
            <a:r>
              <a:rPr lang="ru-RU" sz="1300" dirty="0" err="1"/>
              <a:t>Волхонского</a:t>
            </a:r>
            <a:r>
              <a:rPr lang="ru-RU" sz="1300" dirty="0"/>
              <a:t> шоссе, затем на северо-запад 100 м, на северо-восток 200 м, северо-запад 400 м, пересекает газопровод и земли сельскохозяйственного предприятия "</a:t>
            </a:r>
            <a:r>
              <a:rPr lang="ru-RU" sz="1300" dirty="0" err="1"/>
              <a:t>Предпортовое</a:t>
            </a:r>
            <a:r>
              <a:rPr lang="ru-RU" sz="1300" dirty="0"/>
              <a:t>" и, не доходя 50 м до </a:t>
            </a:r>
            <a:r>
              <a:rPr lang="ru-RU" sz="1300" dirty="0" err="1"/>
              <a:t>Таллинского</a:t>
            </a:r>
            <a:r>
              <a:rPr lang="ru-RU" sz="1300" dirty="0"/>
              <a:t> шоссе, идет на юго-запад 310 м, доходит до южной стороны </a:t>
            </a:r>
            <a:r>
              <a:rPr lang="ru-RU" sz="1300" dirty="0" err="1"/>
              <a:t>Волхонского</a:t>
            </a:r>
            <a:r>
              <a:rPr lang="ru-RU" sz="1300" dirty="0"/>
              <a:t> шоссе и по ней идет 430 м до железной дороги направления Гатчина-Балтийская, далее по восточной стороне полосы отвода железной дороги направления Гатчина-Балтийская идет на юг, затем по северной стороне Колхозной улицы 200 м, по западной стороне Колхозной улицы 500 м, затем поворачивает на восток, пересекает </a:t>
            </a:r>
            <a:r>
              <a:rPr lang="ru-RU" sz="1300" dirty="0" err="1"/>
              <a:t>Таллинское</a:t>
            </a:r>
            <a:r>
              <a:rPr lang="ru-RU" sz="1300" dirty="0"/>
              <a:t> шоссе и идет по его восточной стороне до </a:t>
            </a:r>
            <a:r>
              <a:rPr lang="ru-RU" sz="1300" dirty="0" err="1"/>
              <a:t>Койровской</a:t>
            </a:r>
            <a:r>
              <a:rPr lang="ru-RU" sz="1300" dirty="0"/>
              <a:t> железнодорожной ветки, далее проходит на восток по южной стороне полосы отвода </a:t>
            </a:r>
            <a:r>
              <a:rPr lang="ru-RU" sz="1300" dirty="0" err="1"/>
              <a:t>Койровской</a:t>
            </a:r>
            <a:r>
              <a:rPr lang="ru-RU" sz="1300" dirty="0"/>
              <a:t> железнодорожной ветки до улицы Коммунаров, затем на юго-запад 450 м по восточной стороне улицы Коммунаров, далее поворачивает на юго-восток и идет до реки </a:t>
            </a:r>
            <a:r>
              <a:rPr lang="ru-RU" sz="1300" dirty="0" err="1"/>
              <a:t>Дудергофки</a:t>
            </a:r>
            <a:r>
              <a:rPr lang="ru-RU" sz="1300" dirty="0"/>
              <a:t>, далее в южном направлении 835 м по оси реки </a:t>
            </a:r>
            <a:r>
              <a:rPr lang="ru-RU" sz="1300" dirty="0" err="1"/>
              <a:t>Дудергофки</a:t>
            </a:r>
            <a:r>
              <a:rPr lang="ru-RU" sz="1300" dirty="0"/>
              <a:t>, далее на юг 40 м до бетонного забора и юго-восток 95 м вдоль бетонного забора, затем идет на юг и юго-восток, пересекая Лиговский канал и Аннинское шоссе, до Заречной улицы, далее на юго-восток по восточной стороне Заречной улицы, включая в границы Санкт-Петербурга жилые дома с N 2 по N 16 и детский сад N 59, затем идет на юго-восток по местному проезду до газопровода Кохтла-Ярве - Санкт-Петербург, далее на юго-запад и запад вдоль восточной и южной границ газопровода до восточной полосы отвода железной дороги направления Гатчина-Балтийская</a:t>
            </a:r>
            <a:r>
              <a:rPr lang="ru-RU" sz="1300" dirty="0" smtClean="0"/>
              <a:t>.</a:t>
            </a:r>
            <a:endParaRPr lang="ru-RU" sz="1300" dirty="0"/>
          </a:p>
        </p:txBody>
      </p:sp>
    </p:spTree>
    <p:extLst>
      <p:ext uri="{BB962C8B-B14F-4D97-AF65-F5344CB8AC3E}">
        <p14:creationId xmlns="" xmlns:p14="http://schemas.microsoft.com/office/powerpoint/2010/main" val="13336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101081" y="1212735"/>
            <a:ext cx="8596668" cy="53330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300" dirty="0"/>
              <a:t>Далее, огибая с юга земельный участок железной дороги направления Гатчина-Балтийская у реки </a:t>
            </a:r>
            <a:r>
              <a:rPr lang="ru-RU" sz="1300" dirty="0" err="1"/>
              <a:t>Дудергофки</a:t>
            </a:r>
            <a:r>
              <a:rPr lang="ru-RU" sz="1300" dirty="0"/>
              <a:t>, до южной границы газопровода, далее на запад и юго-запад по южной и юго-восточной границе газопровода Кохтла-Ярве - Санкт-Петербург до Геологической улицы. Далее граница проходит по восточной границе сельскохозяйственного предприятия "Победа" до автодороги на Аннино. Далее на северо-восток южнее деревни Аннино по северной стороне полосы отвода железнодорожной ветки в районе деревни Пески до продолжения </a:t>
            </a:r>
            <a:r>
              <a:rPr lang="ru-RU" sz="1300" dirty="0" err="1"/>
              <a:t>Стрельнинского</a:t>
            </a:r>
            <a:r>
              <a:rPr lang="ru-RU" sz="1300" dirty="0"/>
              <a:t> шоссе, по его западной стороне на север 500 м, затем идет по южной и восточной границам коллективного садоводства "Пески", далее по восточной границе земель сельскохозяйственного предприятия "Победа", по южной и восточной границам коллективных садов, доходит до границы земель опытно-производственного хозяйства Северного научно-исследовательского института гидротехники и мелиорации, затем по южной и восточной границам земель опытно-производственного хозяйства Северного научно-исследовательского института гидротехники и мелиорации доходит до </a:t>
            </a:r>
            <a:r>
              <a:rPr lang="ru-RU" sz="1300" dirty="0" err="1"/>
              <a:t>Волхонского</a:t>
            </a:r>
            <a:r>
              <a:rPr lang="ru-RU" sz="1300" dirty="0"/>
              <a:t> шоссе.</a:t>
            </a:r>
          </a:p>
          <a:p>
            <a:pPr marL="0" indent="0" algn="just">
              <a:buNone/>
            </a:pPr>
            <a:r>
              <a:rPr lang="ru-RU" sz="1300" dirty="0"/>
              <a:t>Далее на юго-восток 1500 м по оси </a:t>
            </a:r>
            <a:r>
              <a:rPr lang="ru-RU" sz="1300" dirty="0" err="1"/>
              <a:t>Волхонского</a:t>
            </a:r>
            <a:r>
              <a:rPr lang="ru-RU" sz="1300" dirty="0"/>
              <a:t> шоссе до пересечения с западной стороной полосы отвода железной дороги направления Гатчина-Балтийская, далее по западной стороне полосы отвода этой железной дороги до пересечения с южной стороной полосы отвода Балтийского направления железной дороги, далее на запад по южной стороне полосы отвода Балтийского направления железной дороги до Лиговского путепровода.</a:t>
            </a:r>
          </a:p>
          <a:p>
            <a:pPr marL="0" indent="0">
              <a:buNone/>
            </a:pPr>
            <a:r>
              <a:rPr lang="ru-RU" sz="1300" dirty="0"/>
              <a:t>Численность по данным Федеральной службы Государственной статистики, на территории муниципального округа численность населения составляет</a:t>
            </a:r>
            <a:r>
              <a:rPr lang="ru-RU" sz="1300" dirty="0" smtClean="0"/>
              <a:t>:</a:t>
            </a:r>
          </a:p>
          <a:p>
            <a:pPr marL="0" indent="0">
              <a:buNone/>
            </a:pPr>
            <a:endParaRPr lang="ru-RU" sz="13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058161"/>
              </p:ext>
            </p:extLst>
          </p:nvPr>
        </p:nvGraphicFramePr>
        <p:xfrm>
          <a:off x="1773380" y="5806475"/>
          <a:ext cx="5847715" cy="538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7130"/>
                <a:gridCol w="1170305"/>
                <a:gridCol w="1170305"/>
                <a:gridCol w="1169670"/>
                <a:gridCol w="117030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 01.01.2012г.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 01.01.2013г.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 01.01.2014г.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 01.01.2015.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 01.01.2016г.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23285 чел.</a:t>
                      </a:r>
                    </a:p>
                  </a:txBody>
                  <a:tcPr marL="68580" marR="68580" marT="0" marB="0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23745 чел.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24072 чел.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24549 чел.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26408 чел.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3697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968" y="1525666"/>
            <a:ext cx="2057400" cy="1371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872" y="0"/>
            <a:ext cx="9287281" cy="14832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Arial Narrow" pitchFamily="34" charset="0"/>
              </a:rPr>
              <a:t>Что такое бюджет?</a:t>
            </a:r>
            <a:br>
              <a:rPr lang="ru-RU" b="1" i="1" dirty="0" smtClean="0">
                <a:latin typeface="Arial Narrow" pitchFamily="34" charset="0"/>
              </a:rPr>
            </a:br>
            <a:r>
              <a:rPr lang="ru-RU" b="1" i="1" dirty="0" smtClean="0">
                <a:latin typeface="Arial Narrow" pitchFamily="34" charset="0"/>
              </a:rPr>
              <a:t>БЮДЖЕТ</a:t>
            </a:r>
            <a:r>
              <a:rPr lang="ru-RU" dirty="0" smtClean="0">
                <a:latin typeface="Arial Narrow" pitchFamily="34" charset="0"/>
              </a:rPr>
              <a:t> – план доходов и расходов на определенный период</a:t>
            </a:r>
            <a:endParaRPr lang="ru-RU" sz="2000" b="1" i="1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675" y="2977227"/>
            <a:ext cx="8596668" cy="2333327"/>
          </a:xfrm>
        </p:spPr>
        <p:txBody>
          <a:bodyPr/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России является трехуровневой, муниципальные бюджеты относятся к третьему уровню.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 (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расходных обязательств соответствующего муниципального образования.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71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8761" y="267596"/>
            <a:ext cx="5816184" cy="127846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Arial Narrow" panose="020B0606020202030204" pitchFamily="34" charset="0"/>
              </a:rPr>
              <a:t>Что такое </a:t>
            </a:r>
            <a:br>
              <a:rPr lang="ru-RU" sz="3200" b="1" i="1" dirty="0" smtClean="0">
                <a:latin typeface="Arial Narrow" panose="020B0606020202030204" pitchFamily="34" charset="0"/>
              </a:rPr>
            </a:br>
            <a:r>
              <a:rPr lang="ru-RU" sz="3200" b="1" i="1" dirty="0" smtClean="0">
                <a:latin typeface="Arial Narrow" panose="020B0606020202030204" pitchFamily="34" charset="0"/>
              </a:rPr>
              <a:t>бюджет для граждан?</a:t>
            </a:r>
            <a:endParaRPr lang="ru-RU" sz="3200" b="1" i="1" dirty="0"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046" y="2473301"/>
            <a:ext cx="9710432" cy="2818227"/>
          </a:xfrm>
        </p:spPr>
        <p:txBody>
          <a:bodyPr>
            <a:normAutofit/>
          </a:bodyPr>
          <a:lstStyle/>
          <a:p>
            <a:pPr algn="just"/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Бюджет для граждан – это бюджет, разработанный с целью ознакомления жителей с основными условиями формирования и исполнения бюджета муниципального округа Горелово, источниками доходов бюджета, обоснованиями бюджетных расходов, планируемыми и достигнутыми результатами использования бюджетных средств.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26" y="3847070"/>
            <a:ext cx="4720533" cy="2512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30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888" y="175846"/>
            <a:ext cx="8596668" cy="808892"/>
          </a:xfrm>
        </p:spPr>
        <p:txBody>
          <a:bodyPr/>
          <a:lstStyle/>
          <a:p>
            <a:pPr algn="ctr"/>
            <a:r>
              <a:rPr lang="ru-RU" b="1" i="1" dirty="0">
                <a:latin typeface="Arial Narrow" panose="020B0606020202030204" pitchFamily="34" charset="0"/>
              </a:rPr>
              <a:t>ОСНОВНЫЕ </a:t>
            </a:r>
            <a:r>
              <a:rPr lang="ru-RU" b="1" i="1" dirty="0" smtClean="0">
                <a:latin typeface="Arial Narrow" panose="020B0606020202030204" pitchFamily="34" charset="0"/>
              </a:rPr>
              <a:t>ПОНЯТИЯ О БЮДЖЕТЕ</a:t>
            </a:r>
            <a:endParaRPr lang="ru-RU" b="1" i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166" y="1066463"/>
            <a:ext cx="859666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безвозмездные и безвозвратные поступления денежных средств в бюджет 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налоги, взимаемые в связи с применением упрощенной системы налогообложения;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единый налог на вмененный доход, для отдельных видов деятельности;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налог, взимаемый в связи с применением патентной системы налогообложения; Неналоговые доходы: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доходы получаемые в виде арендной платы от продажи права на заключение договоров аренды земельных участков государственная собственность на которые не разграничена;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средства, составляющие восстановительную стоимость зеленых насаждений внутриквартального озеленения;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штрафы за нарушение законодательства.</a:t>
            </a:r>
          </a:p>
          <a:p>
            <a:pPr marL="0" indent="0" algn="just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652" y="4677703"/>
            <a:ext cx="3163994" cy="21802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693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248" y="1081926"/>
            <a:ext cx="9173981" cy="4375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поступления:</a:t>
            </a:r>
            <a:endParaRPr lang="ru-RU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/>
              </a:buClr>
              <a:buSzPct val="80000"/>
            </a:pP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– денежные средства, предоставляемые на безвозмездной и безвозвратной основе без установления направлений и условий их использования; </a:t>
            </a:r>
          </a:p>
          <a:p>
            <a:pPr algn="just">
              <a:buClr>
                <a:schemeClr val="accent1"/>
              </a:buClr>
              <a:buSzPct val="80000"/>
            </a:pP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– денежные средства, предоставленные местному бюджету в целях финансового обеспечения расходных обязательств муниципального образования, возникающих при выполнении государственных полномочий Российской Федерации, субъектов Российской Федерации, переданных для осуществления органом местного самоуправления в установленном порядке. </a:t>
            </a:r>
          </a:p>
          <a:p>
            <a:pPr algn="just">
              <a:buClr>
                <a:schemeClr val="accent1"/>
              </a:buClr>
              <a:buSzPct val="80000"/>
            </a:pPr>
            <a:endParaRPr lang="ru-RU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денежные средства, направляемые на финансовое обеспечение задач и функций государства и местного самоуправления.</a:t>
            </a:r>
            <a:endParaRPr lang="ru-RU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 местного бюджета формируются на основе принимаемых органами местного самоуправления расходных обязательств по вопросам местного значения и делегированных государственными органами исполнительной власти отдельных полномочий. 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51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713" y="0"/>
            <a:ext cx="915899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местного бюджета? </a:t>
            </a:r>
            <a:endParaRPr lang="ru-RU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 проведение мероприятий в области благоустройства придомовых территорий и дворовых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территорий, организация дополнительных парковочных мест, установка и ремонт газонных ограждений, 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санитарного благополучия населения,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озеленение, обустройство зон отдыха, детских и спортивных площадок; </a:t>
            </a:r>
          </a:p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 текущий ремонт и содержание дорог, расположенных в пределах границ муниципального образования, в соответствии с перечнем, утвержденным Правительством Санкт-Петербурга;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 организацию и проведение мероприятий в сферах культуры, физической культуры и спорта, молодежной политики; </a:t>
            </a:r>
          </a:p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 временное трудоустройство несовершеннолетних в возрасте от 14 до 18 лет в свободное от учебы время; </a:t>
            </a:r>
          </a:p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 исполнение государственного полномочия Санкт-Петербурга по организации и осуществлению деятельности по опеке и попечительству; </a:t>
            </a:r>
          </a:p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 содержание и обеспечение деятельности органов местного самоуправления и другие нужды, связанные с решением вопросов местного значения муниципального образования.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12" y="4884295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957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828</TotalTime>
  <Words>2094</Words>
  <Application>Microsoft Office PowerPoint</Application>
  <PresentationFormat>Произвольный</PresentationFormat>
  <Paragraphs>310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Грань</vt:lpstr>
      <vt:lpstr>БЮДЖЕТ ДЛЯ ГРАЖДАН НА 2017 ГОД</vt:lpstr>
      <vt:lpstr>Содержание</vt:lpstr>
      <vt:lpstr>Основные характеристики </vt:lpstr>
      <vt:lpstr>Слайд 4</vt:lpstr>
      <vt:lpstr>Что такое бюджет? БЮДЖЕТ – план доходов и расходов на определенный период</vt:lpstr>
      <vt:lpstr>Что такое  бюджет для граждан?</vt:lpstr>
      <vt:lpstr>ОСНОВНЫЕ ПОНЯТИЯ О БЮДЖЕТЕ</vt:lpstr>
      <vt:lpstr>Слайд 8</vt:lpstr>
      <vt:lpstr>Слайд 9</vt:lpstr>
      <vt:lpstr>Слайд 10</vt:lpstr>
      <vt:lpstr>Основные задачи и приоритетные направления бюджетной политики муниципального округа Горелово.</vt:lpstr>
      <vt:lpstr>Основные приоритеты социально-экономического развития МО Горелово</vt:lpstr>
      <vt:lpstr>Основные показатели социально-экономического развития муниципального округа Горелово </vt:lpstr>
      <vt:lpstr>Слайд 14</vt:lpstr>
      <vt:lpstr>Слайд 15</vt:lpstr>
      <vt:lpstr>Структура доходов бюджета муниципального округа ГОРЕЛОВО на 2017 год.</vt:lpstr>
      <vt:lpstr>Динамика доходов бюджета муниципального округа Горелово</vt:lpstr>
      <vt:lpstr>Направление принятых расходных обязательств в муниципальном округе Горелово</vt:lpstr>
      <vt:lpstr>Динамика расходов бюджета муниципального округа Горелово</vt:lpstr>
      <vt:lpstr>Запланированные расходы на 2017 год  ОБЩЕГОСУДАРСТВЕННЫЕ ВОПРОСЫ</vt:lpstr>
      <vt:lpstr>ВЕДОМСТВЕННАЯ ЦЕЛЕВАЯ ПРОГРАММА  ВНУТРИГОРОДСКОГО МУНИЦИПАЛЬНОГО ОБРАЗОВАНИЯ САНКТ-ПЕТЕРБУРГА МУНИЦИПАЛЬНЫЙ ОКРУГ ГОРЕЛОВО  «Участие  в организации и финансировании трудоустройства несовершеннолетних в возрасте от 14 до 18 лет, в свободное от учебы время  в 2017 году»</vt:lpstr>
      <vt:lpstr>ВЕДОМСТВЕННАЯ ЦЕЛЕВАЯ ПРОГРАММА  ВНУТРИГОРОДСКОГО МУНИЦИПАЛЬНОГО ОБРАЗОВАНИЯ САНКТ-ПЕТЕРБУРГА МУНИЦИПАЛЬНЫЙ ОКРУГ ГОРЕЛОВО «Организация и проведение местных и участие в организации и проведении городских праздничных и иных зрелищных мероприятиях  на территории внутригородского муниципального образования Санкт-Петербурга Муниципальный округ Горелово в 2017 году»</vt:lpstr>
      <vt:lpstr>ВЕДОМСТВЕННАЯ ЦЕЛЕВАЯ   ПРОГРАММА ВНУТРИГОРОДСКОГО МУНИЦИПАЛЬНОГО БРАЗОВАНИЯ САНКТ-ПЕТЕРБУРГА МУНИЦИПАЛЬНЫЙ ОКРУГ ГОРЕЛОВО «Содействие в установленном порядке исполнительным органам государственной власти Санкт-Петербурга в сборе и обмене информацией  в области защиты населения и территорий от чрезвычайных ситуаций, а также содействие в информировании населения об угрозе возникновения или о возникновении чрезвычайной ситуации и проведение подготовки и обучения неработающего населения способам защиты и действиям в чрезвычайных ситуациях в 2017 году» </vt:lpstr>
      <vt:lpstr>ВЕДОМСТВЕННАЯ ЦЕЛЕВАЯ ПРОГРАММА ВНУТРИГОРОДСКОГО МУНИЦИПАЛЬНОГО ОБРАЗОВАНИЯ САНКТ-ПЕТЕРБУРГА МУНИЦИПАЛЬНЫЙ ОКРУГ ГОРЕЛОВО «Осуществление благоустройства территории внутригородского муниципального образования Санкт-Петербурга Муниципальный  округ Горелово  в 2017 году»</vt:lpstr>
      <vt:lpstr>ВЕДОМСТВЕННАЯ ЦЕЛЕВАЯ ПРОГРАММА  ВНУТРИГОРОДСКОГО МУНИЦИПАЛЬНОГО ОБРАЗОВАНИЯ САНКТ-ПЕТЕРБУРГА МУНИЦИПАЛЬНЫЙ ОКРУГ ГОРЕЛОВО  «Текущий ремонт  и содержание дорог, расположенных в пределах границ внутригородского муниципального образования Санкт-Петербурга  Муниципальный округ Горелово, в соответствии с перечнем, утвержденным Правительством Санкт-Петербурга в 2017 году»</vt:lpstr>
      <vt:lpstr>ВЕДОМСТВЕННАЯ ЦЕЛЕВАЯ ПРОГРАММА  ВНУТРИГОРОДСКОГО МУНИЦИПАЛЬНОГО ОБРАЗОВАНИЯ САНКТ-ПЕТЕРБУРГА МУНИЦИПАЛЬНЫЙ ОКРУГ ГОРЕЛОВО  «Обеспечение условий для развития на территории муниципального образования физической культуры и массового спорта, организации и проведению официальных физкультурных мероприятий, культурно-оздоровительных мероприятий и спортивных мероприятий внутригородского муниципального образования Санкт-Петербурга Муниципальный округ  Горелово в 2017 году»</vt:lpstr>
      <vt:lpstr>ВЕДОМСТВЕННАЯ ЦЕЛЕВАЯ ПРОГРАММА  ВНУТРИГОРОДСКОГО МУНИЦИПАЛЬНОГО ОБРАЗОВАНИЯ САНКТ-ПЕТЕРБУРГА МУНИЦИПАЛЬНЫЙ ОКРУГ ГОРЕЛОВО «Организация и проведение досуговых мероприятий для жителей внутригородского  муниципального образования Санкт-Петербурга Муниципальный округ Горелово в 2017 году»</vt:lpstr>
      <vt:lpstr>Источники финансирования дефицита бюджета муниципального округа Горелово на 2017год</vt:lpstr>
      <vt:lpstr>КОНТАКТНАЯ ИНФОРМАЦИЯ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2017 ГОД</dc:title>
  <dc:creator>i</dc:creator>
  <cp:lastModifiedBy>Админ</cp:lastModifiedBy>
  <cp:revision>74</cp:revision>
  <dcterms:created xsi:type="dcterms:W3CDTF">2018-03-14T13:24:56Z</dcterms:created>
  <dcterms:modified xsi:type="dcterms:W3CDTF">2018-03-15T14:05:27Z</dcterms:modified>
</cp:coreProperties>
</file>